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Comic Sans Bold" charset="1" panose="03000902030302020204"/>
      <p:regular r:id="rId29"/>
    </p:embeddedFont>
    <p:embeddedFont>
      <p:font typeface="Comic Sans" charset="1" panose="03000702030302020204"/>
      <p:regular r:id="rId30"/>
    </p:embeddedFont>
    <p:embeddedFont>
      <p:font typeface="Open Sans Bold" charset="1" panose="00000000000000000000"/>
      <p:regular r:id="rId31"/>
    </p:embeddedFont>
    <p:embeddedFont>
      <p:font typeface="Open Sans" charset="1" panose="00000000000000000000"/>
      <p:regular r:id="rId32"/>
    </p:embeddedFont>
    <p:embeddedFont>
      <p:font typeface="Magnolia Script" charset="1" panose="020005030700000200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2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9.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40.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44.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2.jpeg" Type="http://schemas.openxmlformats.org/officeDocument/2006/relationships/image"/><Relationship Id="rId3" Target="../media/image47.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13.png" Type="http://schemas.openxmlformats.org/officeDocument/2006/relationships/image"/><Relationship Id="rId2" Target="../media/image2.jpeg" Type="http://schemas.openxmlformats.org/officeDocument/2006/relationships/image"/><Relationship Id="rId3" Target="../media/image48.png" Type="http://schemas.openxmlformats.org/officeDocument/2006/relationships/image"/><Relationship Id="rId4" Target="../media/image4.pn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53.jpeg" Type="http://schemas.openxmlformats.org/officeDocument/2006/relationships/image"/><Relationship Id="rId12" Target="../media/image13.png" Type="http://schemas.openxmlformats.org/officeDocument/2006/relationships/image"/><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53.jpeg" Type="http://schemas.openxmlformats.org/officeDocument/2006/relationships/image"/><Relationship Id="rId12" Target="../media/image13.png" Type="http://schemas.openxmlformats.org/officeDocument/2006/relationships/image"/><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2.jpeg" Type="http://schemas.openxmlformats.org/officeDocument/2006/relationships/image"/><Relationship Id="rId3" Target="../media/image54.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55.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png" Type="http://schemas.openxmlformats.org/officeDocument/2006/relationships/image"/><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5.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2.jpe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https://www.sciencedirect.com/journal/food-chemistry" TargetMode="External" Type="http://schemas.openxmlformats.org/officeDocument/2006/relationships/hyperlink"/><Relationship Id="rId7" Target="https://www.sciencedirect.com/journal/food-chemistry/vol/394/suppl/C" TargetMode="External" Type="http://schemas.openxmlformats.org/officeDocument/2006/relationships/hyperlink"/><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23.png" Type="http://schemas.openxmlformats.org/officeDocument/2006/relationships/image"/><Relationship Id="rId7" Target="../media/image24.jpeg" Type="http://schemas.openxmlformats.org/officeDocument/2006/relationships/image"/><Relationship Id="rId8" Target="../media/image25.jpeg" Type="http://schemas.openxmlformats.org/officeDocument/2006/relationships/image"/><Relationship Id="rId9"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2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56548" y="9485985"/>
            <a:ext cx="21001095" cy="1076405"/>
            <a:chOff x="0" y="0"/>
            <a:chExt cx="5531153" cy="283498"/>
          </a:xfrm>
        </p:grpSpPr>
        <p:sp>
          <p:nvSpPr>
            <p:cNvPr name="Freeform 4" id="4"/>
            <p:cNvSpPr/>
            <p:nvPr/>
          </p:nvSpPr>
          <p:spPr>
            <a:xfrm flipH="false" flipV="false" rot="0">
              <a:off x="0" y="0"/>
              <a:ext cx="5531153" cy="283498"/>
            </a:xfrm>
            <a:custGeom>
              <a:avLst/>
              <a:gdLst/>
              <a:ahLst/>
              <a:cxnLst/>
              <a:rect r="r" b="b" t="t" l="l"/>
              <a:pathLst>
                <a:path h="283498" w="5531153">
                  <a:moveTo>
                    <a:pt x="0" y="0"/>
                  </a:moveTo>
                  <a:lnTo>
                    <a:pt x="5531153" y="0"/>
                  </a:lnTo>
                  <a:lnTo>
                    <a:pt x="5531153" y="283498"/>
                  </a:lnTo>
                  <a:lnTo>
                    <a:pt x="0" y="283498"/>
                  </a:lnTo>
                  <a:close/>
                </a:path>
              </a:pathLst>
            </a:custGeom>
            <a:solidFill>
              <a:srgbClr val="F1DAC3"/>
            </a:solidFill>
          </p:spPr>
        </p:sp>
        <p:sp>
          <p:nvSpPr>
            <p:cNvPr name="TextBox 5" id="5"/>
            <p:cNvSpPr txBox="true"/>
            <p:nvPr/>
          </p:nvSpPr>
          <p:spPr>
            <a:xfrm>
              <a:off x="0" y="0"/>
              <a:ext cx="5531153" cy="283498"/>
            </a:xfrm>
            <a:prstGeom prst="rect">
              <a:avLst/>
            </a:prstGeom>
          </p:spPr>
          <p:txBody>
            <a:bodyPr anchor="ctr" rtlCol="false" tIns="50800" lIns="50800" bIns="50800" rIns="50800"/>
            <a:lstStyle/>
            <a:p>
              <a:pPr algn="ctr">
                <a:lnSpc>
                  <a:spcPts val="2499"/>
                </a:lnSpc>
              </a:pPr>
            </a:p>
          </p:txBody>
        </p:sp>
      </p:grpSp>
      <p:grpSp>
        <p:nvGrpSpPr>
          <p:cNvPr name="Group 6" id="6"/>
          <p:cNvGrpSpPr/>
          <p:nvPr/>
        </p:nvGrpSpPr>
        <p:grpSpPr>
          <a:xfrm rot="0">
            <a:off x="-1356548" y="9748797"/>
            <a:ext cx="21001095" cy="1076405"/>
            <a:chOff x="0" y="0"/>
            <a:chExt cx="5531153" cy="283498"/>
          </a:xfrm>
        </p:grpSpPr>
        <p:sp>
          <p:nvSpPr>
            <p:cNvPr name="Freeform 7" id="7"/>
            <p:cNvSpPr/>
            <p:nvPr/>
          </p:nvSpPr>
          <p:spPr>
            <a:xfrm flipH="false" flipV="false" rot="0">
              <a:off x="0" y="0"/>
              <a:ext cx="5531153" cy="283498"/>
            </a:xfrm>
            <a:custGeom>
              <a:avLst/>
              <a:gdLst/>
              <a:ahLst/>
              <a:cxnLst/>
              <a:rect r="r" b="b" t="t" l="l"/>
              <a:pathLst>
                <a:path h="283498" w="5531153">
                  <a:moveTo>
                    <a:pt x="0" y="0"/>
                  </a:moveTo>
                  <a:lnTo>
                    <a:pt x="5531153" y="0"/>
                  </a:lnTo>
                  <a:lnTo>
                    <a:pt x="5531153" y="283498"/>
                  </a:lnTo>
                  <a:lnTo>
                    <a:pt x="0" y="283498"/>
                  </a:lnTo>
                  <a:close/>
                </a:path>
              </a:pathLst>
            </a:custGeom>
            <a:solidFill>
              <a:srgbClr val="B35D34"/>
            </a:solidFill>
          </p:spPr>
        </p:sp>
        <p:sp>
          <p:nvSpPr>
            <p:cNvPr name="TextBox 8" id="8"/>
            <p:cNvSpPr txBox="true"/>
            <p:nvPr/>
          </p:nvSpPr>
          <p:spPr>
            <a:xfrm>
              <a:off x="0" y="0"/>
              <a:ext cx="5531153" cy="283498"/>
            </a:xfrm>
            <a:prstGeom prst="rect">
              <a:avLst/>
            </a:prstGeom>
          </p:spPr>
          <p:txBody>
            <a:bodyPr anchor="ctr" rtlCol="false" tIns="50800" lIns="50800" bIns="50800" rIns="50800"/>
            <a:lstStyle/>
            <a:p>
              <a:pPr algn="ctr">
                <a:lnSpc>
                  <a:spcPts val="2499"/>
                </a:lnSpc>
              </a:pPr>
            </a:p>
          </p:txBody>
        </p:sp>
      </p:grpSp>
      <p:sp>
        <p:nvSpPr>
          <p:cNvPr name="TextBox 9" id="9"/>
          <p:cNvSpPr txBox="true"/>
          <p:nvPr/>
        </p:nvSpPr>
        <p:spPr>
          <a:xfrm rot="0">
            <a:off x="688401" y="2311761"/>
            <a:ext cx="16336146" cy="1495425"/>
          </a:xfrm>
          <a:prstGeom prst="rect">
            <a:avLst/>
          </a:prstGeom>
        </p:spPr>
        <p:txBody>
          <a:bodyPr anchor="t" rtlCol="false" tIns="0" lIns="0" bIns="0" rIns="0">
            <a:spAutoFit/>
          </a:bodyPr>
          <a:lstStyle/>
          <a:p>
            <a:pPr algn="ctr">
              <a:lnSpc>
                <a:spcPts val="5700"/>
              </a:lnSpc>
            </a:pPr>
            <a:r>
              <a:rPr lang="en-US" b="true" sz="6000" spc="-150">
                <a:solidFill>
                  <a:srgbClr val="FFFFFF"/>
                </a:solidFill>
                <a:latin typeface="Comic Sans Bold"/>
                <a:ea typeface="Comic Sans Bold"/>
                <a:cs typeface="Comic Sans Bold"/>
                <a:sym typeface="Comic Sans Bold"/>
              </a:rPr>
              <a:t>Classifying the coffee quality with the Aroma of Machine learning models</a:t>
            </a:r>
          </a:p>
        </p:txBody>
      </p:sp>
      <p:sp>
        <p:nvSpPr>
          <p:cNvPr name="TextBox 10" id="10"/>
          <p:cNvSpPr txBox="true"/>
          <p:nvPr/>
        </p:nvSpPr>
        <p:spPr>
          <a:xfrm rot="0">
            <a:off x="4644215" y="5172075"/>
            <a:ext cx="8999571" cy="428625"/>
          </a:xfrm>
          <a:prstGeom prst="rect">
            <a:avLst/>
          </a:prstGeom>
        </p:spPr>
        <p:txBody>
          <a:bodyPr anchor="t" rtlCol="false" tIns="0" lIns="0" bIns="0" rIns="0">
            <a:spAutoFit/>
          </a:bodyPr>
          <a:lstStyle/>
          <a:p>
            <a:pPr algn="ctr">
              <a:lnSpc>
                <a:spcPts val="3300"/>
              </a:lnSpc>
            </a:pPr>
            <a:r>
              <a:rPr lang="en-US" b="true" sz="3000" spc="240">
                <a:solidFill>
                  <a:srgbClr val="FFFFFF"/>
                </a:solidFill>
                <a:latin typeface="Comic Sans Bold"/>
                <a:ea typeface="Comic Sans Bold"/>
                <a:cs typeface="Comic Sans Bold"/>
                <a:sym typeface="Comic Sans Bold"/>
              </a:rPr>
              <a:t>SAI SRUJANA JAKKALA</a:t>
            </a:r>
          </a:p>
        </p:txBody>
      </p:sp>
      <p:sp>
        <p:nvSpPr>
          <p:cNvPr name="TextBox 11" id="11"/>
          <p:cNvSpPr txBox="true"/>
          <p:nvPr/>
        </p:nvSpPr>
        <p:spPr>
          <a:xfrm rot="0">
            <a:off x="9027092" y="8601075"/>
            <a:ext cx="8999571" cy="428625"/>
          </a:xfrm>
          <a:prstGeom prst="rect">
            <a:avLst/>
          </a:prstGeom>
        </p:spPr>
        <p:txBody>
          <a:bodyPr anchor="t" rtlCol="false" tIns="0" lIns="0" bIns="0" rIns="0">
            <a:spAutoFit/>
          </a:bodyPr>
          <a:lstStyle/>
          <a:p>
            <a:pPr algn="ctr">
              <a:lnSpc>
                <a:spcPts val="3300"/>
              </a:lnSpc>
            </a:pPr>
            <a:r>
              <a:rPr lang="en-US" b="true" sz="3000" spc="240">
                <a:solidFill>
                  <a:srgbClr val="FFFFFF"/>
                </a:solidFill>
                <a:latin typeface="Comic Sans Bold"/>
                <a:ea typeface="Comic Sans Bold"/>
                <a:cs typeface="Comic Sans Bold"/>
                <a:sym typeface="Comic Sans Bold"/>
              </a:rPr>
              <a:t>ADVISOR: PROF.ITAUMA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607403" y="3994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953372" y="2957271"/>
            <a:ext cx="4164129" cy="4160230"/>
            <a:chOff x="0" y="0"/>
            <a:chExt cx="3255264" cy="3252216"/>
          </a:xfrm>
        </p:grpSpPr>
        <p:sp>
          <p:nvSpPr>
            <p:cNvPr name="Freeform 5" id="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6" id="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21884" t="0" r="-21884" b="0"/>
              </a:stretch>
            </a:blipFill>
          </p:spPr>
        </p:sp>
      </p:grpSp>
      <p:grpSp>
        <p:nvGrpSpPr>
          <p:cNvPr name="Group 7" id="7"/>
          <p:cNvGrpSpPr>
            <a:grpSpLocks noChangeAspect="true"/>
          </p:cNvGrpSpPr>
          <p:nvPr/>
        </p:nvGrpSpPr>
        <p:grpSpPr>
          <a:xfrm rot="0">
            <a:off x="295043" y="2873162"/>
            <a:ext cx="4248316" cy="4244338"/>
            <a:chOff x="0" y="0"/>
            <a:chExt cx="3255264" cy="3252216"/>
          </a:xfrm>
        </p:grpSpPr>
        <p:sp>
          <p:nvSpPr>
            <p:cNvPr name="Freeform 8" id="8"/>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9" id="9"/>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l="-2116" t="0" r="-2116" b="0"/>
              </a:stretch>
            </a:blipFill>
          </p:spPr>
        </p:sp>
      </p:grpSp>
      <p:grpSp>
        <p:nvGrpSpPr>
          <p:cNvPr name="Group 10" id="10"/>
          <p:cNvGrpSpPr>
            <a:grpSpLocks noChangeAspect="true"/>
          </p:cNvGrpSpPr>
          <p:nvPr/>
        </p:nvGrpSpPr>
        <p:grpSpPr>
          <a:xfrm rot="0">
            <a:off x="9393184" y="2985382"/>
            <a:ext cx="4107854" cy="4104007"/>
            <a:chOff x="0" y="0"/>
            <a:chExt cx="3255264" cy="3252216"/>
          </a:xfrm>
        </p:grpSpPr>
        <p:sp>
          <p:nvSpPr>
            <p:cNvPr name="Freeform 11" id="11"/>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2" id="12"/>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16680" t="0" r="-16680" b="0"/>
              </a:stretch>
            </a:blipFill>
          </p:spPr>
        </p:sp>
      </p:grpSp>
      <p:grpSp>
        <p:nvGrpSpPr>
          <p:cNvPr name="Group 13" id="13"/>
          <p:cNvGrpSpPr>
            <a:grpSpLocks noChangeAspect="true"/>
          </p:cNvGrpSpPr>
          <p:nvPr/>
        </p:nvGrpSpPr>
        <p:grpSpPr>
          <a:xfrm rot="0">
            <a:off x="14041270" y="3015231"/>
            <a:ext cx="4107854" cy="4104007"/>
            <a:chOff x="0" y="0"/>
            <a:chExt cx="3255264" cy="3252216"/>
          </a:xfrm>
        </p:grpSpPr>
        <p:sp>
          <p:nvSpPr>
            <p:cNvPr name="Freeform 14" id="1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5" id="1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11599" t="0" r="-11599" b="0"/>
              </a:stretch>
            </a:blipFill>
          </p:spPr>
        </p:sp>
      </p:grpSp>
      <p:sp>
        <p:nvSpPr>
          <p:cNvPr name="Freeform 16" id="16"/>
          <p:cNvSpPr/>
          <p:nvPr/>
        </p:nvSpPr>
        <p:spPr>
          <a:xfrm flipH="false" flipV="false" rot="0">
            <a:off x="1727425" y="1262011"/>
            <a:ext cx="2681025" cy="164213"/>
          </a:xfrm>
          <a:custGeom>
            <a:avLst/>
            <a:gdLst/>
            <a:ahLst/>
            <a:cxnLst/>
            <a:rect r="r" b="b" t="t" l="l"/>
            <a:pathLst>
              <a:path h="164213" w="2681025">
                <a:moveTo>
                  <a:pt x="0" y="0"/>
                </a:moveTo>
                <a:lnTo>
                  <a:pt x="2681026" y="0"/>
                </a:lnTo>
                <a:lnTo>
                  <a:pt x="2681026" y="164213"/>
                </a:lnTo>
                <a:lnTo>
                  <a:pt x="0" y="1642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753315" y="7196708"/>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1DAC3"/>
                </a:solidFill>
                <a:latin typeface="Open Sans Bold"/>
                <a:ea typeface="Open Sans Bold"/>
                <a:cs typeface="Open Sans Bold"/>
                <a:sym typeface="Open Sans Bold"/>
              </a:rPr>
              <a:t>Processing Methods</a:t>
            </a:r>
          </a:p>
        </p:txBody>
      </p:sp>
      <p:sp>
        <p:nvSpPr>
          <p:cNvPr name="TextBox 18" id="18"/>
          <p:cNvSpPr txBox="true"/>
          <p:nvPr/>
        </p:nvSpPr>
        <p:spPr>
          <a:xfrm rot="0">
            <a:off x="775530" y="7704073"/>
            <a:ext cx="3049503" cy="790575"/>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Comic Sans"/>
                <a:ea typeface="Comic Sans"/>
                <a:cs typeface="Comic Sans"/>
                <a:sym typeface="Comic Sans"/>
              </a:rPr>
              <a:t>Washed and wet processing method is most common in the dataset</a:t>
            </a:r>
          </a:p>
        </p:txBody>
      </p:sp>
      <p:sp>
        <p:nvSpPr>
          <p:cNvPr name="TextBox 19" id="19"/>
          <p:cNvSpPr txBox="true"/>
          <p:nvPr/>
        </p:nvSpPr>
        <p:spPr>
          <a:xfrm rot="0">
            <a:off x="5746172" y="7196708"/>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1DAC3"/>
                </a:solidFill>
                <a:latin typeface="Open Sans Bold"/>
                <a:ea typeface="Open Sans Bold"/>
                <a:cs typeface="Open Sans Bold"/>
                <a:sym typeface="Open Sans Bold"/>
              </a:rPr>
              <a:t> Aroma vs Sweetness</a:t>
            </a:r>
          </a:p>
        </p:txBody>
      </p:sp>
      <p:sp>
        <p:nvSpPr>
          <p:cNvPr name="TextBox 20" id="20"/>
          <p:cNvSpPr txBox="true"/>
          <p:nvPr/>
        </p:nvSpPr>
        <p:spPr>
          <a:xfrm rot="0">
            <a:off x="5232029" y="7704073"/>
            <a:ext cx="3606816" cy="1590675"/>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FFFFFF"/>
                </a:solidFill>
                <a:latin typeface="Comic Sans"/>
                <a:ea typeface="Comic Sans"/>
                <a:cs typeface="Comic Sans"/>
                <a:sym typeface="Comic Sans"/>
              </a:rPr>
              <a:t>Aroma values range from 0 to 10, while sweetness values also span a similar range.</a:t>
            </a:r>
          </a:p>
          <a:p>
            <a:pPr algn="l" marL="323850" indent="-161925" lvl="1">
              <a:lnSpc>
                <a:spcPts val="2100"/>
              </a:lnSpc>
              <a:buFont typeface="Arial"/>
              <a:buChar char="•"/>
            </a:pPr>
            <a:r>
              <a:rPr lang="en-US" sz="1500">
                <a:solidFill>
                  <a:srgbClr val="FFFFFF"/>
                </a:solidFill>
                <a:latin typeface="Comic Sans"/>
                <a:ea typeface="Comic Sans"/>
                <a:cs typeface="Comic Sans"/>
                <a:sym typeface="Comic Sans"/>
              </a:rPr>
              <a:t>Most clusters between 6 to 9.</a:t>
            </a:r>
          </a:p>
          <a:p>
            <a:pPr algn="l" marL="323850" indent="-161925" lvl="1">
              <a:lnSpc>
                <a:spcPts val="2100"/>
              </a:lnSpc>
              <a:buFont typeface="Arial"/>
              <a:buChar char="•"/>
            </a:pPr>
            <a:r>
              <a:rPr lang="en-US" sz="1500">
                <a:solidFill>
                  <a:srgbClr val="FFFFFF"/>
                </a:solidFill>
                <a:latin typeface="Comic Sans"/>
                <a:ea typeface="Comic Sans"/>
                <a:cs typeface="Comic Sans"/>
                <a:sym typeface="Comic Sans"/>
              </a:rPr>
              <a:t>Majority data does not show strong correlation.</a:t>
            </a:r>
          </a:p>
        </p:txBody>
      </p:sp>
      <p:sp>
        <p:nvSpPr>
          <p:cNvPr name="TextBox 21" id="21"/>
          <p:cNvSpPr txBox="true"/>
          <p:nvPr/>
        </p:nvSpPr>
        <p:spPr>
          <a:xfrm rot="0">
            <a:off x="9841497" y="7194971"/>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1DAC3"/>
                </a:solidFill>
                <a:latin typeface="Open Sans Bold"/>
                <a:ea typeface="Open Sans Bold"/>
                <a:cs typeface="Open Sans Bold"/>
                <a:sym typeface="Open Sans Bold"/>
              </a:rPr>
              <a:t>Moisture vs Sweetness</a:t>
            </a:r>
          </a:p>
        </p:txBody>
      </p:sp>
      <p:sp>
        <p:nvSpPr>
          <p:cNvPr name="TextBox 22" id="22"/>
          <p:cNvSpPr txBox="true"/>
          <p:nvPr/>
        </p:nvSpPr>
        <p:spPr>
          <a:xfrm rot="0">
            <a:off x="9302275" y="7654710"/>
            <a:ext cx="4289671" cy="2390775"/>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FFFFFF"/>
                </a:solidFill>
                <a:latin typeface="Comic Sans"/>
                <a:ea typeface="Comic Sans"/>
                <a:cs typeface="Comic Sans"/>
                <a:sym typeface="Comic Sans"/>
              </a:rPr>
              <a:t>Acidity values range from 0 to 9, while moisture values range from approximately 0 to 0.3.</a:t>
            </a:r>
          </a:p>
          <a:p>
            <a:pPr algn="l" marL="323850" indent="-161925" lvl="1">
              <a:lnSpc>
                <a:spcPts val="2100"/>
              </a:lnSpc>
              <a:buFont typeface="Arial"/>
              <a:buChar char="•"/>
            </a:pPr>
            <a:r>
              <a:rPr lang="en-US" sz="1500">
                <a:solidFill>
                  <a:srgbClr val="FFFFFF"/>
                </a:solidFill>
                <a:latin typeface="Comic Sans"/>
                <a:ea typeface="Comic Sans"/>
                <a:cs typeface="Comic Sans"/>
                <a:sym typeface="Comic Sans"/>
              </a:rPr>
              <a:t>There is a cluster of data points generally between acidity levels of 5 and 9.</a:t>
            </a:r>
          </a:p>
          <a:p>
            <a:pPr algn="l" marL="323850" indent="-161925" lvl="1">
              <a:lnSpc>
                <a:spcPts val="2100"/>
              </a:lnSpc>
              <a:buFont typeface="Arial"/>
              <a:buChar char="•"/>
            </a:pPr>
            <a:r>
              <a:rPr lang="en-US" sz="1500">
                <a:solidFill>
                  <a:srgbClr val="FFFFFF"/>
                </a:solidFill>
                <a:latin typeface="Comic Sans"/>
                <a:ea typeface="Comic Sans"/>
                <a:cs typeface="Comic Sans"/>
                <a:sym typeface="Comic Sans"/>
              </a:rPr>
              <a:t>Moisture shows variation but tends to concentrate between 0.05 and 0.15.</a:t>
            </a:r>
          </a:p>
          <a:p>
            <a:pPr algn="l" marL="323850" indent="-161925" lvl="1">
              <a:lnSpc>
                <a:spcPts val="2100"/>
              </a:lnSpc>
              <a:buFont typeface="Arial"/>
              <a:buChar char="•"/>
            </a:pPr>
            <a:r>
              <a:rPr lang="en-US" sz="1500">
                <a:solidFill>
                  <a:srgbClr val="FFFFFF"/>
                </a:solidFill>
                <a:latin typeface="Comic Sans"/>
                <a:ea typeface="Comic Sans"/>
                <a:cs typeface="Comic Sans"/>
                <a:sym typeface="Comic Sans"/>
              </a:rPr>
              <a:t>No strong correlation</a:t>
            </a:r>
          </a:p>
          <a:p>
            <a:pPr algn="l">
              <a:lnSpc>
                <a:spcPts val="2100"/>
              </a:lnSpc>
              <a:spcBef>
                <a:spcPct val="0"/>
              </a:spcBef>
            </a:pPr>
          </a:p>
        </p:txBody>
      </p:sp>
      <p:sp>
        <p:nvSpPr>
          <p:cNvPr name="TextBox 23" id="23"/>
          <p:cNvSpPr txBox="true"/>
          <p:nvPr/>
        </p:nvSpPr>
        <p:spPr>
          <a:xfrm rot="0">
            <a:off x="14041270" y="7178928"/>
            <a:ext cx="4003169" cy="488315"/>
          </a:xfrm>
          <a:prstGeom prst="rect">
            <a:avLst/>
          </a:prstGeom>
        </p:spPr>
        <p:txBody>
          <a:bodyPr anchor="t" rtlCol="false" tIns="0" lIns="0" bIns="0" rIns="0">
            <a:spAutoFit/>
          </a:bodyPr>
          <a:lstStyle/>
          <a:p>
            <a:pPr algn="ctr">
              <a:lnSpc>
                <a:spcPts val="1960"/>
              </a:lnSpc>
              <a:spcBef>
                <a:spcPct val="0"/>
              </a:spcBef>
            </a:pPr>
            <a:r>
              <a:rPr lang="en-US" b="true" sz="1400">
                <a:solidFill>
                  <a:srgbClr val="F1DAC3"/>
                </a:solidFill>
                <a:latin typeface="Open Sans Bold"/>
                <a:ea typeface="Open Sans Bold"/>
                <a:cs typeface="Open Sans Bold"/>
                <a:sym typeface="Open Sans Bold"/>
              </a:rPr>
              <a:t>Category 0ne defects vs Category two defects</a:t>
            </a:r>
          </a:p>
        </p:txBody>
      </p:sp>
      <p:sp>
        <p:nvSpPr>
          <p:cNvPr name="TextBox 24" id="24"/>
          <p:cNvSpPr txBox="true"/>
          <p:nvPr/>
        </p:nvSpPr>
        <p:spPr>
          <a:xfrm rot="0">
            <a:off x="155426" y="68212"/>
            <a:ext cx="8020579" cy="1193800"/>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Magnolia Script"/>
                <a:ea typeface="Magnolia Script"/>
                <a:cs typeface="Magnolia Script"/>
                <a:sym typeface="Magnolia Script"/>
              </a:rPr>
              <a:t>Visualization</a:t>
            </a:r>
          </a:p>
        </p:txBody>
      </p:sp>
      <p:sp>
        <p:nvSpPr>
          <p:cNvPr name="TextBox 25" id="25"/>
          <p:cNvSpPr txBox="true"/>
          <p:nvPr/>
        </p:nvSpPr>
        <p:spPr>
          <a:xfrm rot="0">
            <a:off x="13936585" y="7713598"/>
            <a:ext cx="4107854" cy="2459990"/>
          </a:xfrm>
          <a:prstGeom prst="rect">
            <a:avLst/>
          </a:prstGeom>
        </p:spPr>
        <p:txBody>
          <a:bodyPr anchor="t" rtlCol="false" tIns="0" lIns="0" bIns="0" rIns="0">
            <a:spAutoFit/>
          </a:bodyPr>
          <a:lstStyle/>
          <a:p>
            <a:pPr algn="l" marL="302261" indent="-151130" lvl="1">
              <a:lnSpc>
                <a:spcPts val="1960"/>
              </a:lnSpc>
              <a:buFont typeface="Arial"/>
              <a:buChar char="•"/>
            </a:pPr>
            <a:r>
              <a:rPr lang="en-US" sz="1400">
                <a:solidFill>
                  <a:srgbClr val="FFFFFF"/>
                </a:solidFill>
                <a:latin typeface="Comic Sans"/>
                <a:ea typeface="Comic Sans"/>
                <a:cs typeface="Comic Sans"/>
                <a:sym typeface="Comic Sans"/>
              </a:rPr>
              <a:t>(Category.One.Defects) ranges from 0 t0 60.</a:t>
            </a:r>
          </a:p>
          <a:p>
            <a:pPr algn="l" marL="302261" indent="-151130" lvl="1">
              <a:lnSpc>
                <a:spcPts val="1960"/>
              </a:lnSpc>
              <a:buFont typeface="Arial"/>
              <a:buChar char="•"/>
            </a:pPr>
            <a:r>
              <a:rPr lang="en-US" sz="1400">
                <a:solidFill>
                  <a:srgbClr val="FFFFFF"/>
                </a:solidFill>
                <a:latin typeface="Comic Sans"/>
                <a:ea typeface="Comic Sans"/>
                <a:cs typeface="Comic Sans"/>
                <a:sym typeface="Comic Sans"/>
              </a:rPr>
              <a:t>(Category.Two.Defects) has values mostly between 0 and 15.</a:t>
            </a:r>
          </a:p>
          <a:p>
            <a:pPr algn="l" marL="302261" indent="-151130" lvl="1">
              <a:lnSpc>
                <a:spcPts val="1960"/>
              </a:lnSpc>
              <a:buFont typeface="Arial"/>
              <a:buChar char="•"/>
            </a:pPr>
            <a:r>
              <a:rPr lang="en-US" sz="1400">
                <a:solidFill>
                  <a:srgbClr val="FFFFFF"/>
                </a:solidFill>
                <a:latin typeface="Comic Sans"/>
                <a:ea typeface="Comic Sans"/>
                <a:cs typeface="Comic Sans"/>
                <a:sym typeface="Comic Sans"/>
              </a:rPr>
              <a:t>The majority of the data  represent "Arabica" (indicated by blue circles), </a:t>
            </a:r>
          </a:p>
          <a:p>
            <a:pPr algn="l" marL="302261" indent="-151130" lvl="1">
              <a:lnSpc>
                <a:spcPts val="1960"/>
              </a:lnSpc>
              <a:buFont typeface="Arial"/>
              <a:buChar char="•"/>
            </a:pPr>
            <a:r>
              <a:rPr lang="en-US" sz="1400">
                <a:solidFill>
                  <a:srgbClr val="FFFFFF"/>
                </a:solidFill>
                <a:latin typeface="Comic Sans"/>
                <a:ea typeface="Comic Sans"/>
                <a:cs typeface="Comic Sans"/>
                <a:sym typeface="Comic Sans"/>
              </a:rPr>
              <a:t>There is a noticeable clustering of "Arabica" points, particularly where Category.One.Defects values are lower (0 to 15).</a:t>
            </a:r>
          </a:p>
          <a:p>
            <a:pPr algn="l">
              <a:lnSpc>
                <a:spcPts val="196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92714" y="565634"/>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27427" y="1262011"/>
            <a:ext cx="2681025" cy="164213"/>
          </a:xfrm>
          <a:custGeom>
            <a:avLst/>
            <a:gdLst/>
            <a:ahLst/>
            <a:cxnLst/>
            <a:rect r="r" b="b" t="t" l="l"/>
            <a:pathLst>
              <a:path h="164213" w="2681025">
                <a:moveTo>
                  <a:pt x="0" y="0"/>
                </a:moveTo>
                <a:lnTo>
                  <a:pt x="2681026" y="0"/>
                </a:lnTo>
                <a:lnTo>
                  <a:pt x="2681026" y="164213"/>
                </a:lnTo>
                <a:lnTo>
                  <a:pt x="0" y="1642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55278" y="1816384"/>
            <a:ext cx="8758859" cy="7237007"/>
          </a:xfrm>
          <a:custGeom>
            <a:avLst/>
            <a:gdLst/>
            <a:ahLst/>
            <a:cxnLst/>
            <a:rect r="r" b="b" t="t" l="l"/>
            <a:pathLst>
              <a:path h="7237007" w="8758859">
                <a:moveTo>
                  <a:pt x="0" y="0"/>
                </a:moveTo>
                <a:lnTo>
                  <a:pt x="8758858" y="0"/>
                </a:lnTo>
                <a:lnTo>
                  <a:pt x="8758858" y="7237007"/>
                </a:lnTo>
                <a:lnTo>
                  <a:pt x="0" y="7237007"/>
                </a:lnTo>
                <a:lnTo>
                  <a:pt x="0" y="0"/>
                </a:lnTo>
                <a:close/>
              </a:path>
            </a:pathLst>
          </a:custGeom>
          <a:blipFill>
            <a:blip r:embed="rId7"/>
            <a:stretch>
              <a:fillRect l="0" t="0" r="0" b="0"/>
            </a:stretch>
          </a:blipFill>
        </p:spPr>
      </p:sp>
      <p:sp>
        <p:nvSpPr>
          <p:cNvPr name="TextBox 6" id="6"/>
          <p:cNvSpPr txBox="true"/>
          <p:nvPr/>
        </p:nvSpPr>
        <p:spPr>
          <a:xfrm rot="0">
            <a:off x="1106430" y="68212"/>
            <a:ext cx="8246556"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Correlation Matrix</a:t>
            </a:r>
          </a:p>
        </p:txBody>
      </p:sp>
      <p:sp>
        <p:nvSpPr>
          <p:cNvPr name="TextBox 7" id="7"/>
          <p:cNvSpPr txBox="true"/>
          <p:nvPr/>
        </p:nvSpPr>
        <p:spPr>
          <a:xfrm rot="0">
            <a:off x="9352986" y="1778284"/>
            <a:ext cx="6092557" cy="3397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omic Sans"/>
                <a:ea typeface="Comic Sans"/>
                <a:cs typeface="Comic Sans"/>
                <a:sym typeface="Comic Sans"/>
              </a:rPr>
              <a:t>Total Cup Quality is the target variable</a:t>
            </a:r>
          </a:p>
        </p:txBody>
      </p:sp>
      <p:sp>
        <p:nvSpPr>
          <p:cNvPr name="TextBox 8" id="8"/>
          <p:cNvSpPr txBox="true"/>
          <p:nvPr/>
        </p:nvSpPr>
        <p:spPr>
          <a:xfrm rot="0">
            <a:off x="9536484" y="2487613"/>
            <a:ext cx="8227444" cy="5273675"/>
          </a:xfrm>
          <a:prstGeom prst="rect">
            <a:avLst/>
          </a:prstGeom>
        </p:spPr>
        <p:txBody>
          <a:bodyPr anchor="t" rtlCol="false" tIns="0" lIns="0" bIns="0" rIns="0">
            <a:spAutoFit/>
          </a:bodyPr>
          <a:lstStyle/>
          <a:p>
            <a:pPr algn="l">
              <a:lnSpc>
                <a:spcPts val="2800"/>
              </a:lnSpc>
            </a:pPr>
            <a:r>
              <a:rPr lang="en-US" sz="2000">
                <a:solidFill>
                  <a:srgbClr val="FFFFFF"/>
                </a:solidFill>
                <a:latin typeface="Comic Sans"/>
                <a:ea typeface="Comic Sans"/>
                <a:cs typeface="Comic Sans"/>
                <a:sym typeface="Comic Sans"/>
              </a:rPr>
              <a:t>Strong positive correlations:</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Aroma (0.86)</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Acidity (0.84)</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Body (0.82)</a:t>
            </a:r>
          </a:p>
          <a:p>
            <a:pPr algn="l">
              <a:lnSpc>
                <a:spcPts val="2800"/>
              </a:lnSpc>
            </a:pPr>
          </a:p>
          <a:p>
            <a:pPr algn="l">
              <a:lnSpc>
                <a:spcPts val="2800"/>
              </a:lnSpc>
            </a:pPr>
            <a:r>
              <a:rPr lang="en-US" sz="2000">
                <a:solidFill>
                  <a:srgbClr val="FFFFFF"/>
                </a:solidFill>
                <a:latin typeface="Comic Sans"/>
                <a:ea typeface="Comic Sans"/>
                <a:cs typeface="Comic Sans"/>
                <a:sym typeface="Comic Sans"/>
              </a:rPr>
              <a:t>Other relationships:</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Altitude (low, high, and mean) shows a weak positive correlation with quality scores</a:t>
            </a:r>
          </a:p>
          <a:p>
            <a:pPr algn="l">
              <a:lnSpc>
                <a:spcPts val="2800"/>
              </a:lnSpc>
            </a:pP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Moisture content and defects (Category One and Two) show very weak negative correlations with quality scores</a:t>
            </a:r>
          </a:p>
          <a:p>
            <a:pPr algn="l">
              <a:lnSpc>
                <a:spcPts val="2800"/>
              </a:lnSpc>
            </a:pP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Sweetness shows relatively lower correlation with other factors, likely because it has less variation in the dataset</a:t>
            </a:r>
          </a:p>
          <a:p>
            <a:pPr algn="l">
              <a:lnSpc>
                <a:spcPts val="28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93224"/>
        </a:solidFill>
      </p:bgPr>
    </p:bg>
    <p:spTree>
      <p:nvGrpSpPr>
        <p:cNvPr id="1" name=""/>
        <p:cNvGrpSpPr/>
        <p:nvPr/>
      </p:nvGrpSpPr>
      <p:grpSpPr>
        <a:xfrm>
          <a:off x="0" y="0"/>
          <a:ext cx="0" cy="0"/>
          <a:chOff x="0" y="0"/>
          <a:chExt cx="0" cy="0"/>
        </a:xfrm>
      </p:grpSpPr>
      <p:sp>
        <p:nvSpPr>
          <p:cNvPr name="Freeform 2" id="2"/>
          <p:cNvSpPr/>
          <p:nvPr/>
        </p:nvSpPr>
        <p:spPr>
          <a:xfrm flipH="false" flipV="false" rot="0">
            <a:off x="7949645" y="2503890"/>
            <a:ext cx="9915062" cy="6356958"/>
          </a:xfrm>
          <a:custGeom>
            <a:avLst/>
            <a:gdLst/>
            <a:ahLst/>
            <a:cxnLst/>
            <a:rect r="r" b="b" t="t" l="l"/>
            <a:pathLst>
              <a:path h="6356958" w="9915062">
                <a:moveTo>
                  <a:pt x="0" y="0"/>
                </a:moveTo>
                <a:lnTo>
                  <a:pt x="9915061" y="0"/>
                </a:lnTo>
                <a:lnTo>
                  <a:pt x="9915061" y="6356958"/>
                </a:lnTo>
                <a:lnTo>
                  <a:pt x="0" y="6356958"/>
                </a:lnTo>
                <a:lnTo>
                  <a:pt x="0" y="0"/>
                </a:lnTo>
                <a:close/>
              </a:path>
            </a:pathLst>
          </a:custGeom>
          <a:blipFill>
            <a:blip r:embed="rId2"/>
            <a:stretch>
              <a:fillRect l="-11331" t="0" r="-2648" b="0"/>
            </a:stretch>
          </a:blipFill>
        </p:spPr>
      </p:sp>
      <p:sp>
        <p:nvSpPr>
          <p:cNvPr name="TextBox 3" id="3"/>
          <p:cNvSpPr txBox="true"/>
          <p:nvPr/>
        </p:nvSpPr>
        <p:spPr>
          <a:xfrm rot="0">
            <a:off x="648447" y="279533"/>
            <a:ext cx="8246556" cy="1193800"/>
          </a:xfrm>
          <a:prstGeom prst="rect">
            <a:avLst/>
          </a:prstGeom>
        </p:spPr>
        <p:txBody>
          <a:bodyPr anchor="t" rtlCol="false" tIns="0" lIns="0" bIns="0" rIns="0">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Clustering Analysis</a:t>
            </a:r>
          </a:p>
        </p:txBody>
      </p:sp>
      <p:sp>
        <p:nvSpPr>
          <p:cNvPr name="Freeform 4" id="4"/>
          <p:cNvSpPr/>
          <p:nvPr/>
        </p:nvSpPr>
        <p:spPr>
          <a:xfrm flipH="false" flipV="false" rot="0">
            <a:off x="648447" y="1473333"/>
            <a:ext cx="2681025" cy="164213"/>
          </a:xfrm>
          <a:custGeom>
            <a:avLst/>
            <a:gdLst/>
            <a:ahLst/>
            <a:cxnLst/>
            <a:rect r="r" b="b" t="t" l="l"/>
            <a:pathLst>
              <a:path h="164213" w="2681025">
                <a:moveTo>
                  <a:pt x="0" y="0"/>
                </a:moveTo>
                <a:lnTo>
                  <a:pt x="2681025" y="0"/>
                </a:lnTo>
                <a:lnTo>
                  <a:pt x="2681025" y="164212"/>
                </a:lnTo>
                <a:lnTo>
                  <a:pt x="0" y="164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47447" y="2168647"/>
            <a:ext cx="7001753" cy="5273675"/>
          </a:xfrm>
          <a:prstGeom prst="rect">
            <a:avLst/>
          </a:prstGeom>
        </p:spPr>
        <p:txBody>
          <a:bodyPr anchor="t" rtlCol="false" tIns="0" lIns="0" bIns="0" rIns="0">
            <a:spAutoFit/>
          </a:bodyPr>
          <a:lstStyle/>
          <a:p>
            <a:pPr algn="l">
              <a:lnSpc>
                <a:spcPts val="2800"/>
              </a:lnSpc>
            </a:pPr>
            <a:r>
              <a:rPr lang="en-US" sz="2000">
                <a:solidFill>
                  <a:srgbClr val="FFFFFF"/>
                </a:solidFill>
                <a:latin typeface="Comic Sans"/>
                <a:ea typeface="Comic Sans"/>
                <a:cs typeface="Comic Sans"/>
                <a:sym typeface="Comic Sans"/>
              </a:rPr>
              <a:t>Performed:</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Feature scaling and normalization technique. </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Dimensionality Reduction (PCA)</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K-Means clustering with N=3 initially</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Performed Elbow method for optimal K value</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Increased the n to 5 clusters</a:t>
            </a:r>
          </a:p>
          <a:p>
            <a:pPr algn="l">
              <a:lnSpc>
                <a:spcPts val="2800"/>
              </a:lnSpc>
            </a:pPr>
          </a:p>
          <a:p>
            <a:pPr algn="l">
              <a:lnSpc>
                <a:spcPts val="2800"/>
              </a:lnSpc>
            </a:pPr>
            <a:r>
              <a:rPr lang="en-US" sz="2000">
                <a:solidFill>
                  <a:srgbClr val="FFFFFF"/>
                </a:solidFill>
                <a:latin typeface="Comic Sans"/>
                <a:ea typeface="Comic Sans"/>
                <a:cs typeface="Comic Sans"/>
                <a:sym typeface="Comic Sans"/>
              </a:rPr>
              <a:t>Findings:</a:t>
            </a:r>
          </a:p>
          <a:p>
            <a:pPr algn="l">
              <a:lnSpc>
                <a:spcPts val="2800"/>
              </a:lnSpc>
            </a:pP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Silhouette Score for KMeans clustering: 0.1249</a:t>
            </a:r>
          </a:p>
          <a:p>
            <a:pPr algn="l" marL="431801" indent="-215900" lvl="1">
              <a:lnSpc>
                <a:spcPts val="2800"/>
              </a:lnSpc>
              <a:buFont typeface="Arial"/>
              <a:buChar char="•"/>
            </a:pPr>
            <a:r>
              <a:rPr lang="en-US" b="true" sz="2000">
                <a:solidFill>
                  <a:srgbClr val="FFFFFF"/>
                </a:solidFill>
                <a:latin typeface="Comic Sans Bold"/>
                <a:ea typeface="Comic Sans Bold"/>
                <a:cs typeface="Comic Sans Bold"/>
                <a:sym typeface="Comic Sans Bold"/>
              </a:rPr>
              <a:t>Indicates some overlap between clusters and suggests further tuning.</a:t>
            </a:r>
          </a:p>
          <a:p>
            <a:pPr algn="l">
              <a:lnSpc>
                <a:spcPts val="2800"/>
              </a:lnSpc>
            </a:pPr>
          </a:p>
          <a:p>
            <a:pPr algn="l">
              <a:lnSpc>
                <a:spcPts val="2800"/>
              </a:lnSpc>
            </a:pPr>
          </a:p>
          <a:p>
            <a:pPr algn="l">
              <a:lnSpc>
                <a:spcPts val="2800"/>
              </a:lnSpc>
              <a:spcBef>
                <a:spcPct val="0"/>
              </a:spcBef>
            </a:pPr>
          </a:p>
        </p:txBody>
      </p:sp>
      <p:sp>
        <p:nvSpPr>
          <p:cNvPr name="Freeform 6" id="6"/>
          <p:cNvSpPr/>
          <p:nvPr/>
        </p:nvSpPr>
        <p:spPr>
          <a:xfrm flipH="false" flipV="false" rot="0">
            <a:off x="201535" y="696395"/>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30884" y="10556"/>
            <a:ext cx="8444195" cy="10321002"/>
            <a:chOff x="0" y="0"/>
            <a:chExt cx="2223986" cy="2718289"/>
          </a:xfrm>
        </p:grpSpPr>
        <p:sp>
          <p:nvSpPr>
            <p:cNvPr name="Freeform 4" id="4"/>
            <p:cNvSpPr/>
            <p:nvPr/>
          </p:nvSpPr>
          <p:spPr>
            <a:xfrm flipH="false" flipV="false" rot="0">
              <a:off x="0" y="0"/>
              <a:ext cx="2223986" cy="2718289"/>
            </a:xfrm>
            <a:custGeom>
              <a:avLst/>
              <a:gdLst/>
              <a:ahLst/>
              <a:cxnLst/>
              <a:rect r="r" b="b" t="t" l="l"/>
              <a:pathLst>
                <a:path h="2718289" w="2223986">
                  <a:moveTo>
                    <a:pt x="0" y="0"/>
                  </a:moveTo>
                  <a:lnTo>
                    <a:pt x="2223986" y="0"/>
                  </a:lnTo>
                  <a:lnTo>
                    <a:pt x="2223986" y="2718289"/>
                  </a:lnTo>
                  <a:lnTo>
                    <a:pt x="0" y="2718289"/>
                  </a:lnTo>
                  <a:close/>
                </a:path>
              </a:pathLst>
            </a:custGeom>
            <a:solidFill>
              <a:srgbClr val="593224"/>
            </a:solidFill>
          </p:spPr>
        </p:sp>
        <p:sp>
          <p:nvSpPr>
            <p:cNvPr name="TextBox 5" id="5"/>
            <p:cNvSpPr txBox="true"/>
            <p:nvPr/>
          </p:nvSpPr>
          <p:spPr>
            <a:xfrm>
              <a:off x="0" y="0"/>
              <a:ext cx="2223986" cy="2718289"/>
            </a:xfrm>
            <a:prstGeom prst="rect">
              <a:avLst/>
            </a:prstGeom>
          </p:spPr>
          <p:txBody>
            <a:bodyPr anchor="ctr" rtlCol="false" tIns="50800" lIns="50800" bIns="50800" rIns="50800"/>
            <a:lstStyle/>
            <a:p>
              <a:pPr algn="ctr">
                <a:lnSpc>
                  <a:spcPts val="2499"/>
                </a:lnSpc>
              </a:pPr>
            </a:p>
          </p:txBody>
        </p:sp>
      </p:grpSp>
      <p:sp>
        <p:nvSpPr>
          <p:cNvPr name="TextBox 6" id="6"/>
          <p:cNvSpPr txBox="true"/>
          <p:nvPr/>
        </p:nvSpPr>
        <p:spPr>
          <a:xfrm rot="0">
            <a:off x="2530818" y="563562"/>
            <a:ext cx="8554903" cy="771525"/>
          </a:xfrm>
          <a:prstGeom prst="rect">
            <a:avLst/>
          </a:prstGeom>
        </p:spPr>
        <p:txBody>
          <a:bodyPr anchor="t" rtlCol="false" tIns="0" lIns="0" bIns="0" rIns="0">
            <a:spAutoFit/>
          </a:bodyPr>
          <a:lstStyle/>
          <a:p>
            <a:pPr algn="l">
              <a:lnSpc>
                <a:spcPts val="5700"/>
              </a:lnSpc>
            </a:pPr>
            <a:r>
              <a:rPr lang="en-US" b="true" sz="6000" spc="-150">
                <a:solidFill>
                  <a:srgbClr val="160503"/>
                </a:solidFill>
                <a:latin typeface="Comic Sans Bold"/>
                <a:ea typeface="Comic Sans Bold"/>
                <a:cs typeface="Comic Sans Bold"/>
                <a:sym typeface="Comic Sans Bold"/>
              </a:rPr>
              <a:t>Classification report</a:t>
            </a:r>
          </a:p>
        </p:txBody>
      </p:sp>
      <p:sp>
        <p:nvSpPr>
          <p:cNvPr name="Freeform 7" id="7"/>
          <p:cNvSpPr/>
          <p:nvPr/>
        </p:nvSpPr>
        <p:spPr>
          <a:xfrm flipH="false" flipV="false" rot="0">
            <a:off x="16366587" y="4145043"/>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3"/>
            <a:stretch>
              <a:fillRect l="0" t="0" r="0" b="0"/>
            </a:stretch>
          </a:blipFill>
        </p:spPr>
      </p:sp>
      <p:sp>
        <p:nvSpPr>
          <p:cNvPr name="Freeform 8" id="8"/>
          <p:cNvSpPr/>
          <p:nvPr/>
        </p:nvSpPr>
        <p:spPr>
          <a:xfrm flipH="false" flipV="false" rot="0">
            <a:off x="8444195" y="8665703"/>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4"/>
            <a:stretch>
              <a:fillRect l="0" t="0" r="0" b="0"/>
            </a:stretch>
          </a:blipFill>
        </p:spPr>
      </p:sp>
      <p:sp>
        <p:nvSpPr>
          <p:cNvPr name="Freeform 9" id="9"/>
          <p:cNvSpPr/>
          <p:nvPr/>
        </p:nvSpPr>
        <p:spPr>
          <a:xfrm flipH="false" flipV="false" rot="0">
            <a:off x="0" y="-787967"/>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sp>
        <p:nvSpPr>
          <p:cNvPr name="Freeform 10" id="10"/>
          <p:cNvSpPr/>
          <p:nvPr/>
        </p:nvSpPr>
        <p:spPr>
          <a:xfrm flipH="false" flipV="false" rot="0">
            <a:off x="8475079" y="2299088"/>
            <a:ext cx="9812921" cy="5688824"/>
          </a:xfrm>
          <a:custGeom>
            <a:avLst/>
            <a:gdLst/>
            <a:ahLst/>
            <a:cxnLst/>
            <a:rect r="r" b="b" t="t" l="l"/>
            <a:pathLst>
              <a:path h="5688824" w="9812921">
                <a:moveTo>
                  <a:pt x="0" y="0"/>
                </a:moveTo>
                <a:lnTo>
                  <a:pt x="9812921" y="0"/>
                </a:lnTo>
                <a:lnTo>
                  <a:pt x="9812921" y="5688824"/>
                </a:lnTo>
                <a:lnTo>
                  <a:pt x="0" y="5688824"/>
                </a:lnTo>
                <a:lnTo>
                  <a:pt x="0" y="0"/>
                </a:lnTo>
                <a:close/>
              </a:path>
            </a:pathLst>
          </a:custGeom>
          <a:blipFill>
            <a:blip r:embed="rId6"/>
            <a:stretch>
              <a:fillRect l="-10421" t="0" r="-5339" b="-2835"/>
            </a:stretch>
          </a:blipFill>
        </p:spPr>
      </p:sp>
      <p:sp>
        <p:nvSpPr>
          <p:cNvPr name="Freeform 11" id="11"/>
          <p:cNvSpPr/>
          <p:nvPr/>
        </p:nvSpPr>
        <p:spPr>
          <a:xfrm flipH="false" flipV="false" rot="0">
            <a:off x="2397453" y="1582758"/>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01535" y="862548"/>
            <a:ext cx="291824" cy="332305"/>
          </a:xfrm>
          <a:custGeom>
            <a:avLst/>
            <a:gdLst/>
            <a:ahLst/>
            <a:cxnLst/>
            <a:rect r="r" b="b" t="t" l="l"/>
            <a:pathLst>
              <a:path h="332305" w="291824">
                <a:moveTo>
                  <a:pt x="0" y="0"/>
                </a:moveTo>
                <a:lnTo>
                  <a:pt x="291824" y="0"/>
                </a:lnTo>
                <a:lnTo>
                  <a:pt x="291824" y="332304"/>
                </a:lnTo>
                <a:lnTo>
                  <a:pt x="0" y="3323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494387" y="2110175"/>
            <a:ext cx="6092557" cy="3397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omic Sans"/>
                <a:ea typeface="Comic Sans"/>
                <a:cs typeface="Comic Sans"/>
                <a:sym typeface="Comic Sans"/>
              </a:rPr>
              <a:t>Total Cup Quality is the target variable</a:t>
            </a:r>
          </a:p>
        </p:txBody>
      </p:sp>
      <p:sp>
        <p:nvSpPr>
          <p:cNvPr name="TextBox 14" id="14"/>
          <p:cNvSpPr txBox="true"/>
          <p:nvPr/>
        </p:nvSpPr>
        <p:spPr>
          <a:xfrm rot="0">
            <a:off x="1039789" y="2978797"/>
            <a:ext cx="7001753" cy="5626100"/>
          </a:xfrm>
          <a:prstGeom prst="rect">
            <a:avLst/>
          </a:prstGeom>
        </p:spPr>
        <p:txBody>
          <a:bodyPr anchor="t" rtlCol="false" tIns="0" lIns="0" bIns="0" rIns="0">
            <a:spAutoFit/>
          </a:bodyPr>
          <a:lstStyle/>
          <a:p>
            <a:pPr algn="l">
              <a:lnSpc>
                <a:spcPts val="2800"/>
              </a:lnSpc>
            </a:pPr>
            <a:r>
              <a:rPr lang="en-US" sz="2000">
                <a:solidFill>
                  <a:srgbClr val="FFFFFF"/>
                </a:solidFill>
                <a:latin typeface="Comic Sans"/>
                <a:ea typeface="Comic Sans"/>
                <a:cs typeface="Comic Sans"/>
                <a:sym typeface="Comic Sans"/>
              </a:rPr>
              <a:t>Classifying the data into groups based on Q-score from Coffee quality institute</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Premium: &gt; 80</a:t>
            </a: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Regular: &lt;=80</a:t>
            </a:r>
          </a:p>
          <a:p>
            <a:pPr algn="l">
              <a:lnSpc>
                <a:spcPts val="2800"/>
              </a:lnSpc>
            </a:pPr>
          </a:p>
          <a:p>
            <a:pPr algn="l">
              <a:lnSpc>
                <a:spcPts val="2800"/>
              </a:lnSpc>
            </a:pPr>
            <a:r>
              <a:rPr lang="en-US" sz="2000">
                <a:solidFill>
                  <a:srgbClr val="FFFFFF"/>
                </a:solidFill>
                <a:latin typeface="Comic Sans"/>
                <a:ea typeface="Comic Sans"/>
                <a:cs typeface="Comic Sans"/>
                <a:sym typeface="Comic Sans"/>
              </a:rPr>
              <a:t>Findings:</a:t>
            </a:r>
          </a:p>
          <a:p>
            <a:pPr algn="l">
              <a:lnSpc>
                <a:spcPts val="2800"/>
              </a:lnSpc>
            </a:pP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The SVM is the best model with accuracy of about 94% </a:t>
            </a:r>
          </a:p>
          <a:p>
            <a:pPr algn="l">
              <a:lnSpc>
                <a:spcPts val="2800"/>
              </a:lnSpc>
            </a:pP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Logestic regression and Extra trees classifier are equally good with about 94% and 93% respectively.</a:t>
            </a:r>
          </a:p>
          <a:p>
            <a:pPr algn="l">
              <a:lnSpc>
                <a:spcPts val="2800"/>
              </a:lnSpc>
            </a:pPr>
          </a:p>
          <a:p>
            <a:pPr algn="l" marL="431801" indent="-215900" lvl="1">
              <a:lnSpc>
                <a:spcPts val="2800"/>
              </a:lnSpc>
              <a:buFont typeface="Arial"/>
              <a:buChar char="•"/>
            </a:pPr>
            <a:r>
              <a:rPr lang="en-US" sz="2000">
                <a:solidFill>
                  <a:srgbClr val="FFFFFF"/>
                </a:solidFill>
                <a:latin typeface="Comic Sans"/>
                <a:ea typeface="Comic Sans"/>
                <a:cs typeface="Comic Sans"/>
                <a:sym typeface="Comic Sans"/>
              </a:rPr>
              <a:t>The data could classify more accurately for regular coffee as distribution is more. </a:t>
            </a:r>
          </a:p>
          <a:p>
            <a:pPr algn="l">
              <a:lnSpc>
                <a:spcPts val="2800"/>
              </a:lnSpc>
              <a:spcBef>
                <a:spcPct val="0"/>
              </a:spcBef>
            </a:pPr>
          </a:p>
        </p:txBody>
      </p:sp>
      <p:sp>
        <p:nvSpPr>
          <p:cNvPr name="TextBox 15" id="15"/>
          <p:cNvSpPr txBox="true"/>
          <p:nvPr/>
        </p:nvSpPr>
        <p:spPr>
          <a:xfrm rot="0">
            <a:off x="10638817" y="8325978"/>
            <a:ext cx="6092557"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160503"/>
                </a:solidFill>
                <a:latin typeface="Comic Sans Bold"/>
                <a:ea typeface="Comic Sans Bold"/>
                <a:cs typeface="Comic Sans Bold"/>
                <a:sym typeface="Comic Sans Bold"/>
              </a:rPr>
              <a:t>Comparison of models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30884" y="10556"/>
            <a:ext cx="11279202" cy="10321002"/>
            <a:chOff x="0" y="0"/>
            <a:chExt cx="2970654" cy="2718289"/>
          </a:xfrm>
        </p:grpSpPr>
        <p:sp>
          <p:nvSpPr>
            <p:cNvPr name="Freeform 4" id="4"/>
            <p:cNvSpPr/>
            <p:nvPr/>
          </p:nvSpPr>
          <p:spPr>
            <a:xfrm flipH="false" flipV="false" rot="0">
              <a:off x="0" y="0"/>
              <a:ext cx="2970654" cy="2718289"/>
            </a:xfrm>
            <a:custGeom>
              <a:avLst/>
              <a:gdLst/>
              <a:ahLst/>
              <a:cxnLst/>
              <a:rect r="r" b="b" t="t" l="l"/>
              <a:pathLst>
                <a:path h="2718289" w="2970654">
                  <a:moveTo>
                    <a:pt x="0" y="0"/>
                  </a:moveTo>
                  <a:lnTo>
                    <a:pt x="2970654" y="0"/>
                  </a:lnTo>
                  <a:lnTo>
                    <a:pt x="2970654" y="2718289"/>
                  </a:lnTo>
                  <a:lnTo>
                    <a:pt x="0" y="2718289"/>
                  </a:lnTo>
                  <a:close/>
                </a:path>
              </a:pathLst>
            </a:custGeom>
            <a:solidFill>
              <a:srgbClr val="593224"/>
            </a:solidFill>
          </p:spPr>
        </p:sp>
        <p:sp>
          <p:nvSpPr>
            <p:cNvPr name="TextBox 5" id="5"/>
            <p:cNvSpPr txBox="true"/>
            <p:nvPr/>
          </p:nvSpPr>
          <p:spPr>
            <a:xfrm>
              <a:off x="0" y="0"/>
              <a:ext cx="2970654" cy="2718289"/>
            </a:xfrm>
            <a:prstGeom prst="rect">
              <a:avLst/>
            </a:prstGeom>
          </p:spPr>
          <p:txBody>
            <a:bodyPr anchor="ctr" rtlCol="false" tIns="50800" lIns="50800" bIns="50800" rIns="50800"/>
            <a:lstStyle/>
            <a:p>
              <a:pPr algn="ctr">
                <a:lnSpc>
                  <a:spcPts val="2499"/>
                </a:lnSpc>
              </a:pPr>
            </a:p>
          </p:txBody>
        </p:sp>
      </p:grpSp>
      <p:sp>
        <p:nvSpPr>
          <p:cNvPr name="TextBox 6" id="6"/>
          <p:cNvSpPr txBox="true"/>
          <p:nvPr/>
        </p:nvSpPr>
        <p:spPr>
          <a:xfrm rot="0">
            <a:off x="2633642" y="257175"/>
            <a:ext cx="8554903" cy="771525"/>
          </a:xfrm>
          <a:prstGeom prst="rect">
            <a:avLst/>
          </a:prstGeom>
        </p:spPr>
        <p:txBody>
          <a:bodyPr anchor="t" rtlCol="false" tIns="0" lIns="0" bIns="0" rIns="0">
            <a:spAutoFit/>
          </a:bodyPr>
          <a:lstStyle/>
          <a:p>
            <a:pPr algn="l">
              <a:lnSpc>
                <a:spcPts val="5700"/>
              </a:lnSpc>
            </a:pPr>
            <a:r>
              <a:rPr lang="en-US" b="true" sz="6000" spc="-150">
                <a:solidFill>
                  <a:srgbClr val="DFC2A6"/>
                </a:solidFill>
                <a:latin typeface="Comic Sans Bold"/>
                <a:ea typeface="Comic Sans Bold"/>
                <a:cs typeface="Comic Sans Bold"/>
                <a:sym typeface="Comic Sans Bold"/>
              </a:rPr>
              <a:t>Classification report</a:t>
            </a:r>
          </a:p>
        </p:txBody>
      </p:sp>
      <p:sp>
        <p:nvSpPr>
          <p:cNvPr name="Freeform 7" id="7"/>
          <p:cNvSpPr/>
          <p:nvPr/>
        </p:nvSpPr>
        <p:spPr>
          <a:xfrm flipH="false" flipV="false" rot="0">
            <a:off x="16366587" y="4145043"/>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3"/>
            <a:stretch>
              <a:fillRect l="0" t="0" r="0" b="0"/>
            </a:stretch>
          </a:blipFill>
        </p:spPr>
      </p:sp>
      <p:sp>
        <p:nvSpPr>
          <p:cNvPr name="Freeform 8" id="8"/>
          <p:cNvSpPr/>
          <p:nvPr/>
        </p:nvSpPr>
        <p:spPr>
          <a:xfrm flipH="false" flipV="false" rot="0">
            <a:off x="8444195" y="8665703"/>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4"/>
            <a:stretch>
              <a:fillRect l="0" t="0" r="0" b="0"/>
            </a:stretch>
          </a:blipFill>
        </p:spPr>
      </p:sp>
      <p:sp>
        <p:nvSpPr>
          <p:cNvPr name="Freeform 9" id="9"/>
          <p:cNvSpPr/>
          <p:nvPr/>
        </p:nvSpPr>
        <p:spPr>
          <a:xfrm flipH="false" flipV="false" rot="0">
            <a:off x="0" y="-787967"/>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sp>
        <p:nvSpPr>
          <p:cNvPr name="Freeform 10" id="10"/>
          <p:cNvSpPr/>
          <p:nvPr/>
        </p:nvSpPr>
        <p:spPr>
          <a:xfrm flipH="false" flipV="false" rot="0">
            <a:off x="2760495" y="1125558"/>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44224" y="405348"/>
            <a:ext cx="291824" cy="332305"/>
          </a:xfrm>
          <a:custGeom>
            <a:avLst/>
            <a:gdLst/>
            <a:ahLst/>
            <a:cxnLst/>
            <a:rect r="r" b="b" t="t" l="l"/>
            <a:pathLst>
              <a:path h="332305" w="291824">
                <a:moveTo>
                  <a:pt x="0" y="0"/>
                </a:moveTo>
                <a:lnTo>
                  <a:pt x="291824" y="0"/>
                </a:lnTo>
                <a:lnTo>
                  <a:pt x="291824" y="332304"/>
                </a:lnTo>
                <a:lnTo>
                  <a:pt x="0" y="3323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44224" y="1385021"/>
            <a:ext cx="10144878" cy="5047811"/>
          </a:xfrm>
          <a:custGeom>
            <a:avLst/>
            <a:gdLst/>
            <a:ahLst/>
            <a:cxnLst/>
            <a:rect r="r" b="b" t="t" l="l"/>
            <a:pathLst>
              <a:path h="5047811" w="10144878">
                <a:moveTo>
                  <a:pt x="0" y="0"/>
                </a:moveTo>
                <a:lnTo>
                  <a:pt x="10144877" y="0"/>
                </a:lnTo>
                <a:lnTo>
                  <a:pt x="10144877" y="5047811"/>
                </a:lnTo>
                <a:lnTo>
                  <a:pt x="0" y="5047811"/>
                </a:lnTo>
                <a:lnTo>
                  <a:pt x="0" y="0"/>
                </a:lnTo>
                <a:close/>
              </a:path>
            </a:pathLst>
          </a:custGeom>
          <a:blipFill>
            <a:blip r:embed="rId10"/>
            <a:stretch>
              <a:fillRect l="-7623" t="0" r="-2461" b="-2601"/>
            </a:stretch>
          </a:blipFill>
        </p:spPr>
      </p:sp>
      <p:sp>
        <p:nvSpPr>
          <p:cNvPr name="Freeform 13" id="13"/>
          <p:cNvSpPr/>
          <p:nvPr/>
        </p:nvSpPr>
        <p:spPr>
          <a:xfrm flipH="false" flipV="false" rot="0">
            <a:off x="11461683" y="1289771"/>
            <a:ext cx="6682293" cy="5474799"/>
          </a:xfrm>
          <a:custGeom>
            <a:avLst/>
            <a:gdLst/>
            <a:ahLst/>
            <a:cxnLst/>
            <a:rect r="r" b="b" t="t" l="l"/>
            <a:pathLst>
              <a:path h="5474799" w="6682293">
                <a:moveTo>
                  <a:pt x="0" y="0"/>
                </a:moveTo>
                <a:lnTo>
                  <a:pt x="6682293" y="0"/>
                </a:lnTo>
                <a:lnTo>
                  <a:pt x="6682293" y="5474799"/>
                </a:lnTo>
                <a:lnTo>
                  <a:pt x="0" y="5474799"/>
                </a:lnTo>
                <a:lnTo>
                  <a:pt x="0" y="0"/>
                </a:lnTo>
                <a:close/>
              </a:path>
            </a:pathLst>
          </a:custGeom>
          <a:blipFill>
            <a:blip r:embed="rId11"/>
            <a:stretch>
              <a:fillRect l="-15722" t="-1599" r="-24674" b="-2931"/>
            </a:stretch>
          </a:blipFill>
        </p:spPr>
      </p:sp>
      <p:sp>
        <p:nvSpPr>
          <p:cNvPr name="Freeform 14" id="14"/>
          <p:cNvSpPr/>
          <p:nvPr/>
        </p:nvSpPr>
        <p:spPr>
          <a:xfrm flipH="false" flipV="false" rot="0">
            <a:off x="244224" y="6528082"/>
            <a:ext cx="8733146" cy="3618493"/>
          </a:xfrm>
          <a:custGeom>
            <a:avLst/>
            <a:gdLst/>
            <a:ahLst/>
            <a:cxnLst/>
            <a:rect r="r" b="b" t="t" l="l"/>
            <a:pathLst>
              <a:path h="3618493" w="8733146">
                <a:moveTo>
                  <a:pt x="0" y="0"/>
                </a:moveTo>
                <a:lnTo>
                  <a:pt x="8733146" y="0"/>
                </a:lnTo>
                <a:lnTo>
                  <a:pt x="8733146" y="3618493"/>
                </a:lnTo>
                <a:lnTo>
                  <a:pt x="0" y="3618493"/>
                </a:lnTo>
                <a:lnTo>
                  <a:pt x="0" y="0"/>
                </a:lnTo>
                <a:close/>
              </a:path>
            </a:pathLst>
          </a:custGeom>
          <a:blipFill>
            <a:blip r:embed="rId12"/>
            <a:stretch>
              <a:fillRect l="-16374" t="-6686" r="-13032" b="-8871"/>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8888" r="0" b="-8888"/>
            </a:stretch>
          </a:blipFill>
        </p:spPr>
      </p:sp>
      <p:sp>
        <p:nvSpPr>
          <p:cNvPr name="Freeform 3" id="3"/>
          <p:cNvSpPr/>
          <p:nvPr/>
        </p:nvSpPr>
        <p:spPr>
          <a:xfrm flipH="false" flipV="false" rot="0">
            <a:off x="4539122" y="1946953"/>
            <a:ext cx="12088832" cy="8165604"/>
          </a:xfrm>
          <a:custGeom>
            <a:avLst/>
            <a:gdLst/>
            <a:ahLst/>
            <a:cxnLst/>
            <a:rect r="r" b="b" t="t" l="l"/>
            <a:pathLst>
              <a:path h="8165604" w="12088832">
                <a:moveTo>
                  <a:pt x="0" y="0"/>
                </a:moveTo>
                <a:lnTo>
                  <a:pt x="12088831" y="0"/>
                </a:lnTo>
                <a:lnTo>
                  <a:pt x="12088831" y="8165605"/>
                </a:lnTo>
                <a:lnTo>
                  <a:pt x="0" y="8165605"/>
                </a:lnTo>
                <a:lnTo>
                  <a:pt x="0" y="0"/>
                </a:lnTo>
                <a:close/>
              </a:path>
            </a:pathLst>
          </a:custGeom>
          <a:blipFill>
            <a:blip r:embed="rId3"/>
            <a:stretch>
              <a:fillRect l="-6197" t="-7963" r="-3037" b="-2206"/>
            </a:stretch>
          </a:blipFill>
        </p:spPr>
      </p:sp>
      <p:sp>
        <p:nvSpPr>
          <p:cNvPr name="TextBox 4" id="4"/>
          <p:cNvSpPr txBox="true"/>
          <p:nvPr/>
        </p:nvSpPr>
        <p:spPr>
          <a:xfrm rot="0">
            <a:off x="889477" y="266767"/>
            <a:ext cx="11369147" cy="1193800"/>
          </a:xfrm>
          <a:prstGeom prst="rect">
            <a:avLst/>
          </a:prstGeom>
        </p:spPr>
        <p:txBody>
          <a:bodyPr anchor="t" rtlCol="false" tIns="0" lIns="0" bIns="0" rIns="0">
            <a:spAutoFit/>
          </a:bodyPr>
          <a:lstStyle/>
          <a:p>
            <a:pPr algn="l">
              <a:lnSpc>
                <a:spcPts val="9800"/>
              </a:lnSpc>
              <a:spcBef>
                <a:spcPct val="0"/>
              </a:spcBef>
            </a:pPr>
            <a:r>
              <a:rPr lang="en-US" sz="7000">
                <a:solidFill>
                  <a:srgbClr val="160503"/>
                </a:solidFill>
                <a:latin typeface="Magnolia Script"/>
                <a:ea typeface="Magnolia Script"/>
                <a:cs typeface="Magnolia Script"/>
                <a:sym typeface="Magnolia Script"/>
              </a:rPr>
              <a:t>Classification Report</a:t>
            </a:r>
          </a:p>
        </p:txBody>
      </p:sp>
      <p:sp>
        <p:nvSpPr>
          <p:cNvPr name="Freeform 5" id="5"/>
          <p:cNvSpPr/>
          <p:nvPr/>
        </p:nvSpPr>
        <p:spPr>
          <a:xfrm flipH="false" flipV="false" rot="0">
            <a:off x="1028700" y="1563391"/>
            <a:ext cx="2681025" cy="164213"/>
          </a:xfrm>
          <a:custGeom>
            <a:avLst/>
            <a:gdLst/>
            <a:ahLst/>
            <a:cxnLst/>
            <a:rect r="r" b="b" t="t" l="l"/>
            <a:pathLst>
              <a:path h="164213" w="2681025">
                <a:moveTo>
                  <a:pt x="0" y="0"/>
                </a:moveTo>
                <a:lnTo>
                  <a:pt x="2681025" y="0"/>
                </a:lnTo>
                <a:lnTo>
                  <a:pt x="2681025" y="164212"/>
                </a:lnTo>
                <a:lnTo>
                  <a:pt x="0" y="164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17539" y="764189"/>
            <a:ext cx="291824" cy="332305"/>
          </a:xfrm>
          <a:custGeom>
            <a:avLst/>
            <a:gdLst/>
            <a:ahLst/>
            <a:cxnLst/>
            <a:rect r="r" b="b" t="t" l="l"/>
            <a:pathLst>
              <a:path h="332305" w="291824">
                <a:moveTo>
                  <a:pt x="0" y="0"/>
                </a:moveTo>
                <a:lnTo>
                  <a:pt x="291823" y="0"/>
                </a:lnTo>
                <a:lnTo>
                  <a:pt x="291823" y="332305"/>
                </a:lnTo>
                <a:lnTo>
                  <a:pt x="0" y="332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102824" y="10556"/>
            <a:ext cx="8840540" cy="10321002"/>
            <a:chOff x="0" y="0"/>
            <a:chExt cx="2328373" cy="2718289"/>
          </a:xfrm>
        </p:grpSpPr>
        <p:sp>
          <p:nvSpPr>
            <p:cNvPr name="Freeform 4" id="4"/>
            <p:cNvSpPr/>
            <p:nvPr/>
          </p:nvSpPr>
          <p:spPr>
            <a:xfrm flipH="false" flipV="false" rot="0">
              <a:off x="0" y="0"/>
              <a:ext cx="2328373" cy="2718289"/>
            </a:xfrm>
            <a:custGeom>
              <a:avLst/>
              <a:gdLst/>
              <a:ahLst/>
              <a:cxnLst/>
              <a:rect r="r" b="b" t="t" l="l"/>
              <a:pathLst>
                <a:path h="2718289" w="2328373">
                  <a:moveTo>
                    <a:pt x="0" y="0"/>
                  </a:moveTo>
                  <a:lnTo>
                    <a:pt x="2328373" y="0"/>
                  </a:lnTo>
                  <a:lnTo>
                    <a:pt x="2328373" y="2718289"/>
                  </a:lnTo>
                  <a:lnTo>
                    <a:pt x="0" y="2718289"/>
                  </a:lnTo>
                  <a:close/>
                </a:path>
              </a:pathLst>
            </a:custGeom>
            <a:solidFill>
              <a:srgbClr val="593224"/>
            </a:solidFill>
          </p:spPr>
        </p:sp>
        <p:sp>
          <p:nvSpPr>
            <p:cNvPr name="TextBox 5" id="5"/>
            <p:cNvSpPr txBox="true"/>
            <p:nvPr/>
          </p:nvSpPr>
          <p:spPr>
            <a:xfrm>
              <a:off x="0" y="0"/>
              <a:ext cx="2328373" cy="2718289"/>
            </a:xfrm>
            <a:prstGeom prst="rect">
              <a:avLst/>
            </a:prstGeom>
          </p:spPr>
          <p:txBody>
            <a:bodyPr anchor="ctr" rtlCol="false" tIns="50800" lIns="50800" bIns="50800" rIns="50800"/>
            <a:lstStyle/>
            <a:p>
              <a:pPr algn="ctr">
                <a:lnSpc>
                  <a:spcPts val="2499"/>
                </a:lnSpc>
              </a:pPr>
            </a:p>
          </p:txBody>
        </p:sp>
      </p:grpSp>
      <p:sp>
        <p:nvSpPr>
          <p:cNvPr name="TextBox 6" id="6"/>
          <p:cNvSpPr txBox="true"/>
          <p:nvPr/>
        </p:nvSpPr>
        <p:spPr>
          <a:xfrm rot="0">
            <a:off x="2530818" y="257175"/>
            <a:ext cx="8554903" cy="771525"/>
          </a:xfrm>
          <a:prstGeom prst="rect">
            <a:avLst/>
          </a:prstGeom>
        </p:spPr>
        <p:txBody>
          <a:bodyPr anchor="t" rtlCol="false" tIns="0" lIns="0" bIns="0" rIns="0">
            <a:spAutoFit/>
          </a:bodyPr>
          <a:lstStyle/>
          <a:p>
            <a:pPr algn="l">
              <a:lnSpc>
                <a:spcPts val="5700"/>
              </a:lnSpc>
            </a:pPr>
            <a:r>
              <a:rPr lang="en-US" b="true" sz="6000" spc="-150">
                <a:solidFill>
                  <a:srgbClr val="DFC2A6"/>
                </a:solidFill>
                <a:latin typeface="Comic Sans Bold"/>
                <a:ea typeface="Comic Sans Bold"/>
                <a:cs typeface="Comic Sans Bold"/>
                <a:sym typeface="Comic Sans Bold"/>
              </a:rPr>
              <a:t>AUC-ROC Curve</a:t>
            </a:r>
          </a:p>
        </p:txBody>
      </p:sp>
      <p:sp>
        <p:nvSpPr>
          <p:cNvPr name="Freeform 7" id="7"/>
          <p:cNvSpPr/>
          <p:nvPr/>
        </p:nvSpPr>
        <p:spPr>
          <a:xfrm flipH="false" flipV="false" rot="0">
            <a:off x="16366587" y="4145043"/>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3"/>
            <a:stretch>
              <a:fillRect l="0" t="0" r="0" b="0"/>
            </a:stretch>
          </a:blipFill>
        </p:spPr>
      </p:sp>
      <p:sp>
        <p:nvSpPr>
          <p:cNvPr name="Freeform 8" id="8"/>
          <p:cNvSpPr/>
          <p:nvPr/>
        </p:nvSpPr>
        <p:spPr>
          <a:xfrm flipH="false" flipV="false" rot="0">
            <a:off x="8444195" y="8665703"/>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4"/>
            <a:stretch>
              <a:fillRect l="0" t="0" r="0" b="0"/>
            </a:stretch>
          </a:blipFill>
        </p:spPr>
      </p:sp>
      <p:sp>
        <p:nvSpPr>
          <p:cNvPr name="Freeform 9" id="9"/>
          <p:cNvSpPr/>
          <p:nvPr/>
        </p:nvSpPr>
        <p:spPr>
          <a:xfrm flipH="false" flipV="false" rot="0">
            <a:off x="0" y="-787967"/>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sp>
        <p:nvSpPr>
          <p:cNvPr name="Freeform 10" id="10"/>
          <p:cNvSpPr/>
          <p:nvPr/>
        </p:nvSpPr>
        <p:spPr>
          <a:xfrm flipH="false" flipV="false" rot="0">
            <a:off x="2530818" y="1028700"/>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97201" y="405348"/>
            <a:ext cx="291824" cy="332305"/>
          </a:xfrm>
          <a:custGeom>
            <a:avLst/>
            <a:gdLst/>
            <a:ahLst/>
            <a:cxnLst/>
            <a:rect r="r" b="b" t="t" l="l"/>
            <a:pathLst>
              <a:path h="332305" w="291824">
                <a:moveTo>
                  <a:pt x="0" y="0"/>
                </a:moveTo>
                <a:lnTo>
                  <a:pt x="291824" y="0"/>
                </a:lnTo>
                <a:lnTo>
                  <a:pt x="291824" y="332304"/>
                </a:lnTo>
                <a:lnTo>
                  <a:pt x="0" y="3323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8737716" y="2018274"/>
            <a:ext cx="9550284" cy="6489896"/>
          </a:xfrm>
          <a:custGeom>
            <a:avLst/>
            <a:gdLst/>
            <a:ahLst/>
            <a:cxnLst/>
            <a:rect r="r" b="b" t="t" l="l"/>
            <a:pathLst>
              <a:path h="6489896" w="9550284">
                <a:moveTo>
                  <a:pt x="0" y="0"/>
                </a:moveTo>
                <a:lnTo>
                  <a:pt x="9550284" y="0"/>
                </a:lnTo>
                <a:lnTo>
                  <a:pt x="9550284" y="6489896"/>
                </a:lnTo>
                <a:lnTo>
                  <a:pt x="0" y="6489896"/>
                </a:lnTo>
                <a:lnTo>
                  <a:pt x="0" y="0"/>
                </a:lnTo>
                <a:close/>
              </a:path>
            </a:pathLst>
          </a:custGeom>
          <a:blipFill>
            <a:blip r:embed="rId10"/>
            <a:stretch>
              <a:fillRect l="-7162" t="0" r="-10508" b="0"/>
            </a:stretch>
          </a:blipFill>
        </p:spPr>
      </p:sp>
      <p:sp>
        <p:nvSpPr>
          <p:cNvPr name="TextBox 13" id="13"/>
          <p:cNvSpPr txBox="true"/>
          <p:nvPr/>
        </p:nvSpPr>
        <p:spPr>
          <a:xfrm rot="0">
            <a:off x="871539" y="1989699"/>
            <a:ext cx="7368620" cy="8124590"/>
          </a:xfrm>
          <a:prstGeom prst="rect">
            <a:avLst/>
          </a:prstGeom>
        </p:spPr>
        <p:txBody>
          <a:bodyPr anchor="t" rtlCol="false" tIns="0" lIns="0" bIns="0" rIns="0">
            <a:spAutoFit/>
          </a:bodyPr>
          <a:lstStyle/>
          <a:p>
            <a:pPr algn="l">
              <a:lnSpc>
                <a:spcPts val="2598"/>
              </a:lnSpc>
            </a:pPr>
            <a:r>
              <a:rPr lang="en-US" sz="1856" b="true">
                <a:solidFill>
                  <a:srgbClr val="FFFFFF"/>
                </a:solidFill>
                <a:latin typeface="Comic Sans Bold"/>
                <a:ea typeface="Comic Sans Bold"/>
                <a:cs typeface="Comic Sans Bold"/>
                <a:sym typeface="Comic Sans Bold"/>
              </a:rPr>
              <a:t>AUC (Area Under the Curve):</a:t>
            </a:r>
          </a:p>
          <a:p>
            <a:pPr algn="l">
              <a:lnSpc>
                <a:spcPts val="2598"/>
              </a:lnSpc>
            </a:pPr>
          </a:p>
          <a:p>
            <a:pPr algn="l">
              <a:lnSpc>
                <a:spcPts val="2598"/>
              </a:lnSpc>
            </a:pPr>
            <a:r>
              <a:rPr lang="en-US" sz="1856">
                <a:solidFill>
                  <a:srgbClr val="FFFFFF"/>
                </a:solidFill>
                <a:latin typeface="Comic Sans"/>
                <a:ea typeface="Comic Sans"/>
                <a:cs typeface="Comic Sans"/>
                <a:sym typeface="Comic Sans"/>
              </a:rPr>
              <a:t>AUC-ROC curve is a single scalar value between 0 and 1.</a:t>
            </a:r>
          </a:p>
          <a:p>
            <a:pPr algn="l">
              <a:lnSpc>
                <a:spcPts val="2598"/>
              </a:lnSpc>
            </a:pPr>
          </a:p>
          <a:p>
            <a:pPr algn="l">
              <a:lnSpc>
                <a:spcPts val="2598"/>
              </a:lnSpc>
            </a:pPr>
            <a:r>
              <a:rPr lang="en-US" sz="1856" b="true">
                <a:solidFill>
                  <a:srgbClr val="FFFFFF"/>
                </a:solidFill>
                <a:latin typeface="Comic Sans Bold"/>
                <a:ea typeface="Comic Sans Bold"/>
                <a:cs typeface="Comic Sans Bold"/>
                <a:sym typeface="Comic Sans Bold"/>
              </a:rPr>
              <a:t>AUC Interpretation:</a:t>
            </a:r>
          </a:p>
          <a:p>
            <a:pPr algn="l">
              <a:lnSpc>
                <a:spcPts val="2598"/>
              </a:lnSpc>
            </a:pPr>
          </a:p>
          <a:p>
            <a:pPr algn="l" marL="400800" indent="-200400" lvl="1">
              <a:lnSpc>
                <a:spcPts val="2598"/>
              </a:lnSpc>
              <a:buFont typeface="Arial"/>
              <a:buChar char="•"/>
            </a:pPr>
            <a:r>
              <a:rPr lang="en-US" sz="1856">
                <a:solidFill>
                  <a:srgbClr val="FFFFFF"/>
                </a:solidFill>
                <a:latin typeface="Comic Sans"/>
                <a:ea typeface="Comic Sans"/>
                <a:cs typeface="Comic Sans"/>
                <a:sym typeface="Comic Sans"/>
              </a:rPr>
              <a:t>AUC = 1: Perfect classifier (no false positives or false negatives).</a:t>
            </a:r>
          </a:p>
          <a:p>
            <a:pPr algn="l" marL="400800" indent="-200400" lvl="1">
              <a:lnSpc>
                <a:spcPts val="2598"/>
              </a:lnSpc>
              <a:buFont typeface="Arial"/>
              <a:buChar char="•"/>
            </a:pPr>
            <a:r>
              <a:rPr lang="en-US" sz="1856">
                <a:solidFill>
                  <a:srgbClr val="FFFFFF"/>
                </a:solidFill>
                <a:latin typeface="Comic Sans"/>
                <a:ea typeface="Comic Sans"/>
                <a:cs typeface="Comic Sans"/>
                <a:sym typeface="Comic Sans"/>
              </a:rPr>
              <a:t>AUC = 0.5: The model is no better than random guessing.</a:t>
            </a:r>
          </a:p>
          <a:p>
            <a:pPr algn="l" marL="400800" indent="-200400" lvl="1">
              <a:lnSpc>
                <a:spcPts val="2598"/>
              </a:lnSpc>
              <a:buFont typeface="Arial"/>
              <a:buChar char="•"/>
            </a:pPr>
            <a:r>
              <a:rPr lang="en-US" sz="1856">
                <a:solidFill>
                  <a:srgbClr val="FFFFFF"/>
                </a:solidFill>
                <a:latin typeface="Comic Sans"/>
                <a:ea typeface="Comic Sans"/>
                <a:cs typeface="Comic Sans"/>
                <a:sym typeface="Comic Sans"/>
              </a:rPr>
              <a:t>AUC &lt; 0.5: The model is performing worse than random guessing </a:t>
            </a:r>
          </a:p>
          <a:p>
            <a:pPr algn="l">
              <a:lnSpc>
                <a:spcPts val="2598"/>
              </a:lnSpc>
            </a:pPr>
          </a:p>
          <a:p>
            <a:pPr algn="l">
              <a:lnSpc>
                <a:spcPts val="2598"/>
              </a:lnSpc>
            </a:pPr>
            <a:r>
              <a:rPr lang="en-US" sz="1856" b="true">
                <a:solidFill>
                  <a:srgbClr val="FFFFFF"/>
                </a:solidFill>
                <a:latin typeface="Comic Sans Bold"/>
                <a:ea typeface="Comic Sans Bold"/>
                <a:cs typeface="Comic Sans Bold"/>
                <a:sym typeface="Comic Sans Bold"/>
              </a:rPr>
              <a:t>AUC-ROC graph interpretation:</a:t>
            </a:r>
          </a:p>
          <a:p>
            <a:pPr algn="l">
              <a:lnSpc>
                <a:spcPts val="2598"/>
              </a:lnSpc>
            </a:pPr>
          </a:p>
          <a:p>
            <a:pPr algn="l" marL="400800" indent="-200400" lvl="1">
              <a:lnSpc>
                <a:spcPts val="2598"/>
              </a:lnSpc>
              <a:buFont typeface="Arial"/>
              <a:buChar char="•"/>
            </a:pPr>
            <a:r>
              <a:rPr lang="en-US" sz="1856">
                <a:solidFill>
                  <a:srgbClr val="FFFFFF"/>
                </a:solidFill>
                <a:latin typeface="Comic Sans"/>
                <a:ea typeface="Comic Sans"/>
                <a:cs typeface="Comic Sans"/>
                <a:sym typeface="Comic Sans"/>
              </a:rPr>
              <a:t>AUC-ROC explains how well a classifier can distinguish between the positive and negative classes.</a:t>
            </a:r>
          </a:p>
          <a:p>
            <a:pPr algn="l">
              <a:lnSpc>
                <a:spcPts val="2598"/>
              </a:lnSpc>
            </a:pPr>
          </a:p>
          <a:p>
            <a:pPr algn="l" marL="400800" indent="-200400" lvl="1">
              <a:lnSpc>
                <a:spcPts val="2598"/>
              </a:lnSpc>
              <a:buFont typeface="Arial"/>
              <a:buChar char="•"/>
            </a:pPr>
            <a:r>
              <a:rPr lang="en-US" sz="1856">
                <a:solidFill>
                  <a:srgbClr val="FFFFFF"/>
                </a:solidFill>
                <a:latin typeface="Comic Sans"/>
                <a:ea typeface="Comic Sans"/>
                <a:cs typeface="Comic Sans"/>
                <a:sym typeface="Comic Sans"/>
              </a:rPr>
              <a:t>It evaluates the model across all possible thresholds for classification and shows its ability to discriminate between classes.</a:t>
            </a:r>
          </a:p>
          <a:p>
            <a:pPr algn="l">
              <a:lnSpc>
                <a:spcPts val="2598"/>
              </a:lnSpc>
            </a:pPr>
          </a:p>
          <a:p>
            <a:pPr algn="l" marL="400800" indent="-200400" lvl="1">
              <a:lnSpc>
                <a:spcPts val="2598"/>
              </a:lnSpc>
              <a:buFont typeface="Arial"/>
              <a:buChar char="•"/>
            </a:pPr>
            <a:r>
              <a:rPr lang="en-US" sz="1856">
                <a:solidFill>
                  <a:srgbClr val="FFFFFF"/>
                </a:solidFill>
                <a:latin typeface="Comic Sans"/>
                <a:ea typeface="Comic Sans"/>
                <a:cs typeface="Comic Sans"/>
                <a:sym typeface="Comic Sans"/>
              </a:rPr>
              <a:t>Higher AUC indicates that the model is better at distinguishing between classes, even with changing decision thresholds.</a:t>
            </a:r>
          </a:p>
          <a:p>
            <a:pPr algn="l">
              <a:lnSpc>
                <a:spcPts val="2598"/>
              </a:lnSpc>
              <a:spcBef>
                <a:spcPct val="0"/>
              </a:spcBef>
            </a:pPr>
          </a:p>
        </p:txBody>
      </p:sp>
      <p:sp>
        <p:nvSpPr>
          <p:cNvPr name="TextBox 14" id="14"/>
          <p:cNvSpPr txBox="true"/>
          <p:nvPr/>
        </p:nvSpPr>
        <p:spPr>
          <a:xfrm rot="0">
            <a:off x="10763833" y="8722585"/>
            <a:ext cx="6092557"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160503"/>
                </a:solidFill>
                <a:latin typeface="Comic Sans Bold"/>
                <a:ea typeface="Comic Sans Bold"/>
                <a:cs typeface="Comic Sans Bold"/>
                <a:sym typeface="Comic Sans Bold"/>
              </a:rPr>
              <a:t>Model comparison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102824" y="10556"/>
            <a:ext cx="9824713" cy="10321002"/>
            <a:chOff x="0" y="0"/>
            <a:chExt cx="2587579" cy="2718289"/>
          </a:xfrm>
        </p:grpSpPr>
        <p:sp>
          <p:nvSpPr>
            <p:cNvPr name="Freeform 4" id="4"/>
            <p:cNvSpPr/>
            <p:nvPr/>
          </p:nvSpPr>
          <p:spPr>
            <a:xfrm flipH="false" flipV="false" rot="0">
              <a:off x="0" y="0"/>
              <a:ext cx="2587579" cy="2718289"/>
            </a:xfrm>
            <a:custGeom>
              <a:avLst/>
              <a:gdLst/>
              <a:ahLst/>
              <a:cxnLst/>
              <a:rect r="r" b="b" t="t" l="l"/>
              <a:pathLst>
                <a:path h="2718289" w="2587579">
                  <a:moveTo>
                    <a:pt x="0" y="0"/>
                  </a:moveTo>
                  <a:lnTo>
                    <a:pt x="2587579" y="0"/>
                  </a:lnTo>
                  <a:lnTo>
                    <a:pt x="2587579" y="2718289"/>
                  </a:lnTo>
                  <a:lnTo>
                    <a:pt x="0" y="2718289"/>
                  </a:lnTo>
                  <a:close/>
                </a:path>
              </a:pathLst>
            </a:custGeom>
            <a:solidFill>
              <a:srgbClr val="593224"/>
            </a:solidFill>
          </p:spPr>
        </p:sp>
        <p:sp>
          <p:nvSpPr>
            <p:cNvPr name="TextBox 5" id="5"/>
            <p:cNvSpPr txBox="true"/>
            <p:nvPr/>
          </p:nvSpPr>
          <p:spPr>
            <a:xfrm>
              <a:off x="0" y="0"/>
              <a:ext cx="2587579" cy="2718289"/>
            </a:xfrm>
            <a:prstGeom prst="rect">
              <a:avLst/>
            </a:prstGeom>
          </p:spPr>
          <p:txBody>
            <a:bodyPr anchor="ctr" rtlCol="false" tIns="50800" lIns="50800" bIns="50800" rIns="50800"/>
            <a:lstStyle/>
            <a:p>
              <a:pPr algn="ctr">
                <a:lnSpc>
                  <a:spcPts val="2499"/>
                </a:lnSpc>
              </a:pPr>
            </a:p>
          </p:txBody>
        </p:sp>
      </p:grpSp>
      <p:sp>
        <p:nvSpPr>
          <p:cNvPr name="TextBox 6" id="6"/>
          <p:cNvSpPr txBox="true"/>
          <p:nvPr/>
        </p:nvSpPr>
        <p:spPr>
          <a:xfrm rot="0">
            <a:off x="2530818" y="257175"/>
            <a:ext cx="8554903" cy="771525"/>
          </a:xfrm>
          <a:prstGeom prst="rect">
            <a:avLst/>
          </a:prstGeom>
        </p:spPr>
        <p:txBody>
          <a:bodyPr anchor="t" rtlCol="false" tIns="0" lIns="0" bIns="0" rIns="0">
            <a:spAutoFit/>
          </a:bodyPr>
          <a:lstStyle/>
          <a:p>
            <a:pPr algn="l">
              <a:lnSpc>
                <a:spcPts val="5700"/>
              </a:lnSpc>
            </a:pPr>
            <a:r>
              <a:rPr lang="en-US" b="true" sz="6000" spc="-150">
                <a:solidFill>
                  <a:srgbClr val="DFC2A6"/>
                </a:solidFill>
                <a:latin typeface="Comic Sans Bold"/>
                <a:ea typeface="Comic Sans Bold"/>
                <a:cs typeface="Comic Sans Bold"/>
                <a:sym typeface="Comic Sans Bold"/>
              </a:rPr>
              <a:t>AUC-ROC Curve</a:t>
            </a:r>
          </a:p>
        </p:txBody>
      </p:sp>
      <p:sp>
        <p:nvSpPr>
          <p:cNvPr name="Freeform 7" id="7"/>
          <p:cNvSpPr/>
          <p:nvPr/>
        </p:nvSpPr>
        <p:spPr>
          <a:xfrm flipH="false" flipV="false" rot="0">
            <a:off x="16366587" y="4145043"/>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3"/>
            <a:stretch>
              <a:fillRect l="0" t="0" r="0" b="0"/>
            </a:stretch>
          </a:blipFill>
        </p:spPr>
      </p:sp>
      <p:sp>
        <p:nvSpPr>
          <p:cNvPr name="Freeform 8" id="8"/>
          <p:cNvSpPr/>
          <p:nvPr/>
        </p:nvSpPr>
        <p:spPr>
          <a:xfrm flipH="false" flipV="false" rot="0">
            <a:off x="8444195" y="8665703"/>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4"/>
            <a:stretch>
              <a:fillRect l="0" t="0" r="0" b="0"/>
            </a:stretch>
          </a:blipFill>
        </p:spPr>
      </p:sp>
      <p:sp>
        <p:nvSpPr>
          <p:cNvPr name="Freeform 9" id="9"/>
          <p:cNvSpPr/>
          <p:nvPr/>
        </p:nvSpPr>
        <p:spPr>
          <a:xfrm flipH="false" flipV="false" rot="0">
            <a:off x="0" y="-787967"/>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sp>
        <p:nvSpPr>
          <p:cNvPr name="Freeform 10" id="10"/>
          <p:cNvSpPr/>
          <p:nvPr/>
        </p:nvSpPr>
        <p:spPr>
          <a:xfrm flipH="false" flipV="false" rot="0">
            <a:off x="2530818" y="1028700"/>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97201" y="405348"/>
            <a:ext cx="291824" cy="332305"/>
          </a:xfrm>
          <a:custGeom>
            <a:avLst/>
            <a:gdLst/>
            <a:ahLst/>
            <a:cxnLst/>
            <a:rect r="r" b="b" t="t" l="l"/>
            <a:pathLst>
              <a:path h="332305" w="291824">
                <a:moveTo>
                  <a:pt x="0" y="0"/>
                </a:moveTo>
                <a:lnTo>
                  <a:pt x="291824" y="0"/>
                </a:lnTo>
                <a:lnTo>
                  <a:pt x="291824" y="332304"/>
                </a:lnTo>
                <a:lnTo>
                  <a:pt x="0" y="3323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311863" y="8225995"/>
            <a:ext cx="6092557"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160503"/>
                </a:solidFill>
                <a:latin typeface="Comic Sans Bold"/>
                <a:ea typeface="Comic Sans Bold"/>
                <a:cs typeface="Comic Sans Bold"/>
                <a:sym typeface="Comic Sans Bold"/>
              </a:rPr>
              <a:t>Model comparison</a:t>
            </a:r>
          </a:p>
        </p:txBody>
      </p:sp>
      <p:sp>
        <p:nvSpPr>
          <p:cNvPr name="Freeform 13" id="13"/>
          <p:cNvSpPr/>
          <p:nvPr/>
        </p:nvSpPr>
        <p:spPr>
          <a:xfrm flipH="false" flipV="false" rot="0">
            <a:off x="9859893" y="1387403"/>
            <a:ext cx="6996497" cy="6514741"/>
          </a:xfrm>
          <a:custGeom>
            <a:avLst/>
            <a:gdLst/>
            <a:ahLst/>
            <a:cxnLst/>
            <a:rect r="r" b="b" t="t" l="l"/>
            <a:pathLst>
              <a:path h="6514741" w="6996497">
                <a:moveTo>
                  <a:pt x="0" y="0"/>
                </a:moveTo>
                <a:lnTo>
                  <a:pt x="6996497" y="0"/>
                </a:lnTo>
                <a:lnTo>
                  <a:pt x="6996497" y="6514742"/>
                </a:lnTo>
                <a:lnTo>
                  <a:pt x="0" y="6514742"/>
                </a:lnTo>
                <a:lnTo>
                  <a:pt x="0" y="0"/>
                </a:lnTo>
                <a:close/>
              </a:path>
            </a:pathLst>
          </a:custGeom>
          <a:blipFill>
            <a:blip r:embed="rId10"/>
            <a:stretch>
              <a:fillRect l="-14887" t="0" r="-36211" b="0"/>
            </a:stretch>
          </a:blipFill>
        </p:spPr>
      </p:sp>
      <p:sp>
        <p:nvSpPr>
          <p:cNvPr name="TextBox 14" id="14"/>
          <p:cNvSpPr txBox="true"/>
          <p:nvPr/>
        </p:nvSpPr>
        <p:spPr>
          <a:xfrm rot="0">
            <a:off x="639278" y="2312670"/>
            <a:ext cx="8964736" cy="6907530"/>
          </a:xfrm>
          <a:prstGeom prst="rect">
            <a:avLst/>
          </a:prstGeom>
        </p:spPr>
        <p:txBody>
          <a:bodyPr anchor="t" rtlCol="false" tIns="0" lIns="0" bIns="0" rIns="0">
            <a:spAutoFit/>
          </a:bodyPr>
          <a:lstStyle/>
          <a:p>
            <a:pPr algn="l">
              <a:lnSpc>
                <a:spcPts val="2520"/>
              </a:lnSpc>
            </a:pPr>
          </a:p>
          <a:p>
            <a:pPr algn="l">
              <a:lnSpc>
                <a:spcPts val="2520"/>
              </a:lnSpc>
            </a:pPr>
            <a:r>
              <a:rPr lang="en-US" sz="1800" b="true">
                <a:solidFill>
                  <a:srgbClr val="FFFFFF"/>
                </a:solidFill>
                <a:latin typeface="Comic Sans Bold"/>
                <a:ea typeface="Comic Sans Bold"/>
                <a:cs typeface="Comic Sans Bold"/>
                <a:sym typeface="Comic Sans Bold"/>
              </a:rPr>
              <a:t>AUC-ROC better than Accuracy metrics?</a:t>
            </a:r>
          </a:p>
          <a:p>
            <a:pPr algn="l">
              <a:lnSpc>
                <a:spcPts val="2520"/>
              </a:lnSpc>
            </a:pPr>
          </a:p>
          <a:p>
            <a:pPr algn="l">
              <a:lnSpc>
                <a:spcPts val="2520"/>
              </a:lnSpc>
            </a:pPr>
            <a:r>
              <a:rPr lang="en-US" sz="1800">
                <a:solidFill>
                  <a:srgbClr val="FFFFFF"/>
                </a:solidFill>
                <a:latin typeface="Comic Sans"/>
                <a:ea typeface="Comic Sans"/>
                <a:cs typeface="Comic Sans"/>
                <a:sym typeface="Comic Sans"/>
              </a:rPr>
              <a:t>Accuracy is simply the percentage of correct predictions made by the model. It can be misleading, especially when there is an imbalanced dataset (e.g., when one class is much more frequent than the other)​</a:t>
            </a:r>
          </a:p>
          <a:p>
            <a:pPr algn="l">
              <a:lnSpc>
                <a:spcPts val="2520"/>
              </a:lnSpc>
            </a:pPr>
          </a:p>
          <a:p>
            <a:pPr algn="l">
              <a:lnSpc>
                <a:spcPts val="2520"/>
              </a:lnSpc>
            </a:pPr>
            <a:r>
              <a:rPr lang="en-US" sz="1800" b="true">
                <a:solidFill>
                  <a:srgbClr val="FFFFFF"/>
                </a:solidFill>
                <a:latin typeface="Comic Sans Bold"/>
                <a:ea typeface="Comic Sans Bold"/>
                <a:cs typeface="Comic Sans Bold"/>
                <a:sym typeface="Comic Sans Bold"/>
              </a:rPr>
              <a:t>Comparison of AUC-ROC curve value and accuracy value:</a:t>
            </a:r>
          </a:p>
          <a:p>
            <a:pPr algn="l">
              <a:lnSpc>
                <a:spcPts val="2520"/>
              </a:lnSpc>
            </a:pPr>
          </a:p>
          <a:p>
            <a:pPr algn="l" marL="388620" indent="-194310" lvl="1">
              <a:lnSpc>
                <a:spcPts val="2520"/>
              </a:lnSpc>
              <a:buFont typeface="Arial"/>
              <a:buChar char="•"/>
            </a:pPr>
            <a:r>
              <a:rPr lang="en-US" sz="1800">
                <a:solidFill>
                  <a:srgbClr val="FFFFFF"/>
                </a:solidFill>
                <a:latin typeface="Comic Sans"/>
                <a:ea typeface="Comic Sans"/>
                <a:cs typeface="Comic Sans"/>
                <a:sym typeface="Comic Sans"/>
              </a:rPr>
              <a:t>Support Vector Classifier (SVC)  have high accuracy because it focuses on finding the optimal hyperplane that separates the classes but many not distinguish between the classes perfectly.</a:t>
            </a:r>
          </a:p>
          <a:p>
            <a:pPr algn="l">
              <a:lnSpc>
                <a:spcPts val="2520"/>
              </a:lnSpc>
            </a:pPr>
          </a:p>
          <a:p>
            <a:pPr algn="l" marL="388620" indent="-194310" lvl="1">
              <a:lnSpc>
                <a:spcPts val="2520"/>
              </a:lnSpc>
              <a:buFont typeface="Arial"/>
              <a:buChar char="•"/>
            </a:pPr>
            <a:r>
              <a:rPr lang="en-US" sz="1800">
                <a:solidFill>
                  <a:srgbClr val="FFFFFF"/>
                </a:solidFill>
                <a:latin typeface="Comic Sans"/>
                <a:ea typeface="Comic Sans"/>
                <a:cs typeface="Comic Sans"/>
                <a:sym typeface="Comic Sans"/>
              </a:rPr>
              <a:t>But here </a:t>
            </a:r>
            <a:r>
              <a:rPr lang="en-US" b="true" sz="1800">
                <a:solidFill>
                  <a:srgbClr val="FFFFFF"/>
                </a:solidFill>
                <a:latin typeface="Comic Sans Bold"/>
                <a:ea typeface="Comic Sans Bold"/>
                <a:cs typeface="Comic Sans Bold"/>
                <a:sym typeface="Comic Sans Bold"/>
              </a:rPr>
              <a:t>Extra trees model </a:t>
            </a:r>
            <a:r>
              <a:rPr lang="en-US" sz="1800">
                <a:solidFill>
                  <a:srgbClr val="FFFFFF"/>
                </a:solidFill>
                <a:latin typeface="Comic Sans"/>
                <a:ea typeface="Comic Sans"/>
                <a:cs typeface="Comic Sans"/>
                <a:sym typeface="Comic Sans"/>
              </a:rPr>
              <a:t>has AUC ROC can provide more insight by evaluating the model's performance across various thresholds, not just a fixed classification boundary. </a:t>
            </a:r>
          </a:p>
          <a:p>
            <a:pPr algn="l">
              <a:lnSpc>
                <a:spcPts val="2520"/>
              </a:lnSpc>
            </a:pPr>
          </a:p>
          <a:p>
            <a:pPr algn="l" marL="388620" indent="-194310" lvl="1">
              <a:lnSpc>
                <a:spcPts val="2520"/>
              </a:lnSpc>
              <a:buFont typeface="Arial"/>
              <a:buChar char="•"/>
            </a:pPr>
            <a:r>
              <a:rPr lang="en-US" sz="1800">
                <a:solidFill>
                  <a:srgbClr val="FFFFFF"/>
                </a:solidFill>
                <a:latin typeface="Comic Sans"/>
                <a:ea typeface="Comic Sans"/>
                <a:cs typeface="Comic Sans"/>
                <a:sym typeface="Comic Sans"/>
              </a:rPr>
              <a:t>AUC-ROC is particularly useful when the classes are imbalanced or optimize for a particular trade-off between false positives and false negatives.</a:t>
            </a:r>
          </a:p>
          <a:p>
            <a:pPr algn="l">
              <a:lnSpc>
                <a:spcPts val="2520"/>
              </a:lnSpc>
            </a:pPr>
          </a:p>
          <a:p>
            <a:pPr algn="l" marL="388620" indent="-194310" lvl="1">
              <a:lnSpc>
                <a:spcPts val="2520"/>
              </a:lnSpc>
              <a:buFont typeface="Arial"/>
              <a:buChar char="•"/>
            </a:pPr>
            <a:r>
              <a:rPr lang="en-US" sz="1800">
                <a:solidFill>
                  <a:srgbClr val="FFFFFF"/>
                </a:solidFill>
                <a:latin typeface="Comic Sans"/>
                <a:ea typeface="Comic Sans"/>
                <a:cs typeface="Comic Sans"/>
                <a:sym typeface="Comic Sans"/>
              </a:rPr>
              <a:t>SVC and logistic regression also have good AUC-ROC.</a:t>
            </a:r>
          </a:p>
          <a:p>
            <a:pPr algn="l">
              <a:lnSpc>
                <a:spcPts val="252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7743642" y="0"/>
            <a:ext cx="10544358" cy="10287000"/>
            <a:chOff x="0" y="0"/>
            <a:chExt cx="2777115" cy="2709333"/>
          </a:xfrm>
        </p:grpSpPr>
        <p:sp>
          <p:nvSpPr>
            <p:cNvPr name="Freeform 4" id="4"/>
            <p:cNvSpPr/>
            <p:nvPr/>
          </p:nvSpPr>
          <p:spPr>
            <a:xfrm flipH="false" flipV="false" rot="0">
              <a:off x="0" y="0"/>
              <a:ext cx="2777115" cy="2709333"/>
            </a:xfrm>
            <a:custGeom>
              <a:avLst/>
              <a:gdLst/>
              <a:ahLst/>
              <a:cxnLst/>
              <a:rect r="r" b="b" t="t" l="l"/>
              <a:pathLst>
                <a:path h="2709333" w="2777115">
                  <a:moveTo>
                    <a:pt x="0" y="0"/>
                  </a:moveTo>
                  <a:lnTo>
                    <a:pt x="2777115" y="0"/>
                  </a:lnTo>
                  <a:lnTo>
                    <a:pt x="2777115" y="2709333"/>
                  </a:lnTo>
                  <a:lnTo>
                    <a:pt x="0" y="2709333"/>
                  </a:lnTo>
                  <a:close/>
                </a:path>
              </a:pathLst>
            </a:custGeom>
            <a:solidFill>
              <a:srgbClr val="593224"/>
            </a:solidFill>
          </p:spPr>
        </p:sp>
        <p:sp>
          <p:nvSpPr>
            <p:cNvPr name="TextBox 5" id="5"/>
            <p:cNvSpPr txBox="true"/>
            <p:nvPr/>
          </p:nvSpPr>
          <p:spPr>
            <a:xfrm>
              <a:off x="0" y="0"/>
              <a:ext cx="2777115" cy="2709333"/>
            </a:xfrm>
            <a:prstGeom prst="rect">
              <a:avLst/>
            </a:prstGeom>
          </p:spPr>
          <p:txBody>
            <a:bodyPr anchor="ctr" rtlCol="false" tIns="50800" lIns="50800" bIns="50800" rIns="50800"/>
            <a:lstStyle/>
            <a:p>
              <a:pPr algn="ctr">
                <a:lnSpc>
                  <a:spcPts val="2499"/>
                </a:lnSpc>
              </a:pPr>
            </a:p>
          </p:txBody>
        </p:sp>
      </p:grpSp>
      <p:grpSp>
        <p:nvGrpSpPr>
          <p:cNvPr name="Group 6" id="6"/>
          <p:cNvGrpSpPr/>
          <p:nvPr/>
        </p:nvGrpSpPr>
        <p:grpSpPr>
          <a:xfrm rot="0">
            <a:off x="0" y="1827726"/>
            <a:ext cx="7743642" cy="7654207"/>
            <a:chOff x="0" y="0"/>
            <a:chExt cx="1024057" cy="1012230"/>
          </a:xfrm>
        </p:grpSpPr>
        <p:sp>
          <p:nvSpPr>
            <p:cNvPr name="Freeform 7" id="7"/>
            <p:cNvSpPr/>
            <p:nvPr/>
          </p:nvSpPr>
          <p:spPr>
            <a:xfrm flipH="false" flipV="false" rot="0">
              <a:off x="0" y="0"/>
              <a:ext cx="1024057" cy="1012230"/>
            </a:xfrm>
            <a:custGeom>
              <a:avLst/>
              <a:gdLst/>
              <a:ahLst/>
              <a:cxnLst/>
              <a:rect r="r" b="b" t="t" l="l"/>
              <a:pathLst>
                <a:path h="1012230" w="1024057">
                  <a:moveTo>
                    <a:pt x="0" y="0"/>
                  </a:moveTo>
                  <a:lnTo>
                    <a:pt x="1024057" y="0"/>
                  </a:lnTo>
                  <a:lnTo>
                    <a:pt x="1024057" y="1012230"/>
                  </a:lnTo>
                  <a:lnTo>
                    <a:pt x="0" y="1012230"/>
                  </a:lnTo>
                  <a:close/>
                </a:path>
              </a:pathLst>
            </a:custGeom>
            <a:blipFill>
              <a:blip r:embed="rId3"/>
              <a:stretch>
                <a:fillRect l="-37862" t="0" r="-37862" b="0"/>
              </a:stretch>
            </a:blipFill>
          </p:spPr>
        </p:sp>
      </p:grpSp>
      <p:sp>
        <p:nvSpPr>
          <p:cNvPr name="TextBox 8" id="8"/>
          <p:cNvSpPr txBox="true"/>
          <p:nvPr/>
        </p:nvSpPr>
        <p:spPr>
          <a:xfrm rot="0">
            <a:off x="8495440" y="257175"/>
            <a:ext cx="9627212" cy="771525"/>
          </a:xfrm>
          <a:prstGeom prst="rect">
            <a:avLst/>
          </a:prstGeom>
        </p:spPr>
        <p:txBody>
          <a:bodyPr anchor="t" rtlCol="false" tIns="0" lIns="0" bIns="0" rIns="0">
            <a:spAutoFit/>
          </a:bodyPr>
          <a:lstStyle/>
          <a:p>
            <a:pPr algn="l">
              <a:lnSpc>
                <a:spcPts val="5700"/>
              </a:lnSpc>
            </a:pPr>
            <a:r>
              <a:rPr lang="en-US" sz="6000" spc="-150">
                <a:solidFill>
                  <a:srgbClr val="DFC2A6"/>
                </a:solidFill>
                <a:latin typeface="Comic Sans"/>
                <a:ea typeface="Comic Sans"/>
                <a:cs typeface="Comic Sans"/>
                <a:sym typeface="Comic Sans"/>
              </a:rPr>
              <a:t>Which is better metrics?</a:t>
            </a:r>
          </a:p>
        </p:txBody>
      </p:sp>
      <p:sp>
        <p:nvSpPr>
          <p:cNvPr name="Freeform 9" id="9"/>
          <p:cNvSpPr/>
          <p:nvPr/>
        </p:nvSpPr>
        <p:spPr>
          <a:xfrm flipH="false" flipV="false" rot="0">
            <a:off x="16109574" y="8394112"/>
            <a:ext cx="2918172" cy="3331709"/>
          </a:xfrm>
          <a:custGeom>
            <a:avLst/>
            <a:gdLst/>
            <a:ahLst/>
            <a:cxnLst/>
            <a:rect r="r" b="b" t="t" l="l"/>
            <a:pathLst>
              <a:path h="3331709" w="2918172">
                <a:moveTo>
                  <a:pt x="0" y="0"/>
                </a:moveTo>
                <a:lnTo>
                  <a:pt x="2918171" y="0"/>
                </a:lnTo>
                <a:lnTo>
                  <a:pt x="2918171" y="3331710"/>
                </a:lnTo>
                <a:lnTo>
                  <a:pt x="0" y="3331710"/>
                </a:lnTo>
                <a:lnTo>
                  <a:pt x="0" y="0"/>
                </a:lnTo>
                <a:close/>
              </a:path>
            </a:pathLst>
          </a:custGeom>
          <a:blipFill>
            <a:blip r:embed="rId4"/>
            <a:stretch>
              <a:fillRect l="0" t="0" r="0" b="0"/>
            </a:stretch>
          </a:blipFill>
        </p:spPr>
      </p:sp>
      <p:sp>
        <p:nvSpPr>
          <p:cNvPr name="Freeform 10" id="10"/>
          <p:cNvSpPr/>
          <p:nvPr/>
        </p:nvSpPr>
        <p:spPr>
          <a:xfrm flipH="false" flipV="false" rot="0">
            <a:off x="-620087" y="-369157"/>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5"/>
            <a:stretch>
              <a:fillRect l="0" t="0" r="0" b="0"/>
            </a:stretch>
          </a:blipFill>
        </p:spPr>
      </p:sp>
      <p:sp>
        <p:nvSpPr>
          <p:cNvPr name="Freeform 11" id="11"/>
          <p:cNvSpPr/>
          <p:nvPr/>
        </p:nvSpPr>
        <p:spPr>
          <a:xfrm flipH="false" flipV="false" rot="0">
            <a:off x="-236709" y="8982799"/>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6"/>
            <a:stretch>
              <a:fillRect l="0" t="0" r="0" b="0"/>
            </a:stretch>
          </a:blipFill>
        </p:spPr>
      </p:sp>
      <p:sp>
        <p:nvSpPr>
          <p:cNvPr name="TextBox 12" id="12"/>
          <p:cNvSpPr txBox="true"/>
          <p:nvPr/>
        </p:nvSpPr>
        <p:spPr>
          <a:xfrm rot="0">
            <a:off x="8059955" y="1598767"/>
            <a:ext cx="8745711" cy="8083550"/>
          </a:xfrm>
          <a:prstGeom prst="rect">
            <a:avLst/>
          </a:prstGeom>
        </p:spPr>
        <p:txBody>
          <a:bodyPr anchor="t" rtlCol="false" tIns="0" lIns="0" bIns="0" rIns="0">
            <a:spAutoFit/>
          </a:bodyPr>
          <a:lstStyle/>
          <a:p>
            <a:pPr algn="l">
              <a:lnSpc>
                <a:spcPts val="2799"/>
              </a:lnSpc>
            </a:pPr>
            <a:r>
              <a:rPr lang="en-US" sz="1999" b="true">
                <a:solidFill>
                  <a:srgbClr val="FFFFFF"/>
                </a:solidFill>
                <a:latin typeface="Comic Sans Bold"/>
                <a:ea typeface="Comic Sans Bold"/>
                <a:cs typeface="Comic Sans Bold"/>
                <a:sym typeface="Comic Sans Bold"/>
              </a:rPr>
              <a:t>Imbalanced Data:</a:t>
            </a:r>
          </a:p>
          <a:p>
            <a:pPr algn="l">
              <a:lnSpc>
                <a:spcPts val="2799"/>
              </a:lnSpc>
            </a:pPr>
          </a:p>
          <a:p>
            <a:pPr algn="l" marL="431797" indent="-215899" lvl="1">
              <a:lnSpc>
                <a:spcPts val="2799"/>
              </a:lnSpc>
              <a:buFont typeface="Arial"/>
              <a:buChar char="•"/>
            </a:pPr>
            <a:r>
              <a:rPr lang="en-US" sz="1999">
                <a:solidFill>
                  <a:srgbClr val="FFFFFF"/>
                </a:solidFill>
                <a:latin typeface="Comic Sans"/>
                <a:ea typeface="Comic Sans"/>
                <a:cs typeface="Comic Sans"/>
                <a:sym typeface="Comic Sans"/>
              </a:rPr>
              <a:t> AUC-ROC remains a better metric as it takes both classes into account, highlighting how well the model distinguishes between them.</a:t>
            </a:r>
          </a:p>
          <a:p>
            <a:pPr algn="l">
              <a:lnSpc>
                <a:spcPts val="2799"/>
              </a:lnSpc>
            </a:pPr>
          </a:p>
          <a:p>
            <a:pPr algn="l">
              <a:lnSpc>
                <a:spcPts val="2799"/>
              </a:lnSpc>
            </a:pPr>
            <a:r>
              <a:rPr lang="en-US" sz="1999" b="true">
                <a:solidFill>
                  <a:srgbClr val="FFFFFF"/>
                </a:solidFill>
                <a:latin typeface="Comic Sans Bold"/>
                <a:ea typeface="Comic Sans Bold"/>
                <a:cs typeface="Comic Sans Bold"/>
                <a:sym typeface="Comic Sans Bold"/>
              </a:rPr>
              <a:t>Threshold Sensitivity:</a:t>
            </a:r>
          </a:p>
          <a:p>
            <a:pPr algn="l" marL="431797" indent="-215899" lvl="1">
              <a:lnSpc>
                <a:spcPts val="2799"/>
              </a:lnSpc>
              <a:buFont typeface="Arial"/>
              <a:buChar char="•"/>
            </a:pPr>
            <a:r>
              <a:rPr lang="en-US" sz="1999">
                <a:solidFill>
                  <a:srgbClr val="FFFFFF"/>
                </a:solidFill>
                <a:latin typeface="Comic Sans"/>
                <a:ea typeface="Comic Sans"/>
                <a:cs typeface="Comic Sans"/>
                <a:sym typeface="Comic Sans"/>
              </a:rPr>
              <a:t>AUC-ROC evaluates performance across all thresholds, offering a better overall picture of model performance.</a:t>
            </a:r>
          </a:p>
          <a:p>
            <a:pPr algn="l">
              <a:lnSpc>
                <a:spcPts val="2799"/>
              </a:lnSpc>
            </a:pPr>
          </a:p>
          <a:p>
            <a:pPr algn="l">
              <a:lnSpc>
                <a:spcPts val="2799"/>
              </a:lnSpc>
            </a:pPr>
            <a:r>
              <a:rPr lang="en-US" sz="1999" b="true">
                <a:solidFill>
                  <a:srgbClr val="FFFFFF"/>
                </a:solidFill>
                <a:latin typeface="Comic Sans Bold"/>
                <a:ea typeface="Comic Sans Bold"/>
                <a:cs typeface="Comic Sans Bold"/>
                <a:sym typeface="Comic Sans Bold"/>
              </a:rPr>
              <a:t>Threshold Flexibility:</a:t>
            </a:r>
          </a:p>
          <a:p>
            <a:pPr algn="l" marL="431797" indent="-215899" lvl="1">
              <a:lnSpc>
                <a:spcPts val="2799"/>
              </a:lnSpc>
              <a:buFont typeface="Arial"/>
              <a:buChar char="•"/>
            </a:pPr>
            <a:r>
              <a:rPr lang="en-US" sz="1999">
                <a:solidFill>
                  <a:srgbClr val="FFFFFF"/>
                </a:solidFill>
                <a:latin typeface="Comic Sans"/>
                <a:ea typeface="Comic Sans"/>
                <a:cs typeface="Comic Sans"/>
                <a:sym typeface="Comic Sans"/>
              </a:rPr>
              <a:t> The ROC curve helps you explore how the model performs with different thresholds (e.g., adjusting for higher recall or precision).</a:t>
            </a:r>
          </a:p>
          <a:p>
            <a:pPr algn="l">
              <a:lnSpc>
                <a:spcPts val="2799"/>
              </a:lnSpc>
            </a:pPr>
          </a:p>
          <a:p>
            <a:pPr algn="l">
              <a:lnSpc>
                <a:spcPts val="2799"/>
              </a:lnSpc>
            </a:pPr>
            <a:r>
              <a:rPr lang="en-US" sz="1999" b="true">
                <a:solidFill>
                  <a:srgbClr val="FFFFFF"/>
                </a:solidFill>
                <a:latin typeface="Comic Sans Bold"/>
                <a:ea typeface="Comic Sans Bold"/>
                <a:cs typeface="Comic Sans Bold"/>
                <a:sym typeface="Comic Sans Bold"/>
              </a:rPr>
              <a:t>Findings:</a:t>
            </a:r>
          </a:p>
          <a:p>
            <a:pPr algn="l">
              <a:lnSpc>
                <a:spcPts val="2799"/>
              </a:lnSpc>
            </a:pPr>
          </a:p>
          <a:p>
            <a:pPr algn="l" marL="431797" indent="-215899" lvl="1">
              <a:lnSpc>
                <a:spcPts val="2799"/>
              </a:lnSpc>
              <a:buFont typeface="Arial"/>
              <a:buChar char="•"/>
            </a:pPr>
            <a:r>
              <a:rPr lang="en-US" sz="1999">
                <a:solidFill>
                  <a:srgbClr val="FFFFFF"/>
                </a:solidFill>
                <a:latin typeface="Comic Sans"/>
                <a:ea typeface="Comic Sans"/>
                <a:cs typeface="Comic Sans"/>
                <a:sym typeface="Comic Sans"/>
              </a:rPr>
              <a:t>AUC-ROC explains how well the model can distinguish between classes, independent of the threshold, while accuracy tells you the % of overall correct predictions at a fixed threshold.</a:t>
            </a:r>
          </a:p>
          <a:p>
            <a:pPr algn="l">
              <a:lnSpc>
                <a:spcPts val="2799"/>
              </a:lnSpc>
            </a:pPr>
          </a:p>
          <a:p>
            <a:pPr algn="l" marL="431797" indent="-215899" lvl="1">
              <a:lnSpc>
                <a:spcPts val="2799"/>
              </a:lnSpc>
              <a:buFont typeface="Arial"/>
              <a:buChar char="•"/>
            </a:pPr>
            <a:r>
              <a:rPr lang="en-US" sz="1999">
                <a:solidFill>
                  <a:srgbClr val="FFFFFF"/>
                </a:solidFill>
                <a:latin typeface="Comic Sans"/>
                <a:ea typeface="Comic Sans"/>
                <a:cs typeface="Comic Sans"/>
                <a:sym typeface="Comic Sans"/>
              </a:rPr>
              <a:t>AUC-ROC is better at revealing this when the dataset is imbalanced or when you need to evaluate the model's behavior across different decision thresholds.</a:t>
            </a:r>
          </a:p>
          <a:p>
            <a:pPr algn="l">
              <a:lnSpc>
                <a:spcPts val="2799"/>
              </a:lnSpc>
            </a:pPr>
          </a:p>
        </p:txBody>
      </p:sp>
      <p:sp>
        <p:nvSpPr>
          <p:cNvPr name="Freeform 13" id="13"/>
          <p:cNvSpPr/>
          <p:nvPr/>
        </p:nvSpPr>
        <p:spPr>
          <a:xfrm flipH="false" flipV="false" rot="0">
            <a:off x="8685574" y="1028700"/>
            <a:ext cx="2681025" cy="164213"/>
          </a:xfrm>
          <a:custGeom>
            <a:avLst/>
            <a:gdLst/>
            <a:ahLst/>
            <a:cxnLst/>
            <a:rect r="r" b="b" t="t" l="l"/>
            <a:pathLst>
              <a:path h="164213" w="2681025">
                <a:moveTo>
                  <a:pt x="0" y="0"/>
                </a:moveTo>
                <a:lnTo>
                  <a:pt x="2681026" y="0"/>
                </a:lnTo>
                <a:lnTo>
                  <a:pt x="2681026" y="164213"/>
                </a:lnTo>
                <a:lnTo>
                  <a:pt x="0" y="1642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8131786" y="420894"/>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519460" y="5611397"/>
            <a:ext cx="4366998" cy="3646903"/>
            <a:chOff x="0" y="0"/>
            <a:chExt cx="1150156" cy="960501"/>
          </a:xfrm>
        </p:grpSpPr>
        <p:sp>
          <p:nvSpPr>
            <p:cNvPr name="Freeform 4" id="4"/>
            <p:cNvSpPr/>
            <p:nvPr/>
          </p:nvSpPr>
          <p:spPr>
            <a:xfrm flipH="false" flipV="false" rot="0">
              <a:off x="0" y="0"/>
              <a:ext cx="1150156" cy="960501"/>
            </a:xfrm>
            <a:custGeom>
              <a:avLst/>
              <a:gdLst/>
              <a:ahLst/>
              <a:cxnLst/>
              <a:rect r="r" b="b" t="t" l="l"/>
              <a:pathLst>
                <a:path h="960501" w="1150156">
                  <a:moveTo>
                    <a:pt x="90414" y="0"/>
                  </a:moveTo>
                  <a:lnTo>
                    <a:pt x="1059742" y="0"/>
                  </a:lnTo>
                  <a:cubicBezTo>
                    <a:pt x="1109676" y="0"/>
                    <a:pt x="1150156" y="40480"/>
                    <a:pt x="1150156" y="90414"/>
                  </a:cubicBezTo>
                  <a:lnTo>
                    <a:pt x="1150156" y="870087"/>
                  </a:lnTo>
                  <a:cubicBezTo>
                    <a:pt x="1150156" y="920021"/>
                    <a:pt x="1109676" y="960501"/>
                    <a:pt x="1059742" y="960501"/>
                  </a:cubicBezTo>
                  <a:lnTo>
                    <a:pt x="90414" y="960501"/>
                  </a:lnTo>
                  <a:cubicBezTo>
                    <a:pt x="40480" y="960501"/>
                    <a:pt x="0" y="920021"/>
                    <a:pt x="0" y="870087"/>
                  </a:cubicBezTo>
                  <a:lnTo>
                    <a:pt x="0" y="90414"/>
                  </a:lnTo>
                  <a:cubicBezTo>
                    <a:pt x="0" y="40480"/>
                    <a:pt x="40480" y="0"/>
                    <a:pt x="90414" y="0"/>
                  </a:cubicBezTo>
                  <a:close/>
                </a:path>
              </a:pathLst>
            </a:custGeom>
            <a:solidFill>
              <a:srgbClr val="C2A375"/>
            </a:solidFill>
          </p:spPr>
        </p:sp>
        <p:sp>
          <p:nvSpPr>
            <p:cNvPr name="TextBox 5" id="5"/>
            <p:cNvSpPr txBox="true"/>
            <p:nvPr/>
          </p:nvSpPr>
          <p:spPr>
            <a:xfrm>
              <a:off x="0" y="-38100"/>
              <a:ext cx="1150156" cy="998601"/>
            </a:xfrm>
            <a:prstGeom prst="rect">
              <a:avLst/>
            </a:prstGeom>
          </p:spPr>
          <p:txBody>
            <a:bodyPr anchor="ctr" rtlCol="false" tIns="50800" lIns="50800" bIns="50800" rIns="50800"/>
            <a:lstStyle/>
            <a:p>
              <a:pPr algn="ctr">
                <a:lnSpc>
                  <a:spcPts val="2939"/>
                </a:lnSpc>
              </a:pPr>
              <a:r>
                <a:rPr lang="en-US" sz="2099" b="true">
                  <a:solidFill>
                    <a:srgbClr val="000000"/>
                  </a:solidFill>
                  <a:latin typeface="Comic Sans Bold"/>
                  <a:ea typeface="Comic Sans Bold"/>
                  <a:cs typeface="Comic Sans Bold"/>
                  <a:sym typeface="Comic Sans Bold"/>
                </a:rPr>
                <a:t>Clustering analysis:</a:t>
              </a:r>
            </a:p>
            <a:p>
              <a:pPr algn="ctr">
                <a:lnSpc>
                  <a:spcPts val="2659"/>
                </a:lnSpc>
              </a:pPr>
            </a:p>
            <a:p>
              <a:pPr algn="ctr">
                <a:lnSpc>
                  <a:spcPts val="2659"/>
                </a:lnSpc>
              </a:pPr>
              <a:r>
                <a:rPr lang="en-US" sz="1899">
                  <a:solidFill>
                    <a:srgbClr val="000000"/>
                  </a:solidFill>
                  <a:latin typeface="Comic Sans"/>
                  <a:ea typeface="Comic Sans"/>
                  <a:cs typeface="Comic Sans"/>
                  <a:sym typeface="Comic Sans"/>
                </a:rPr>
                <a:t>Silhouette Score for KMeans clustering: 0.1249</a:t>
              </a:r>
            </a:p>
            <a:p>
              <a:pPr algn="ctr">
                <a:lnSpc>
                  <a:spcPts val="2659"/>
                </a:lnSpc>
              </a:pPr>
            </a:p>
            <a:p>
              <a:pPr algn="ctr">
                <a:lnSpc>
                  <a:spcPts val="2659"/>
                </a:lnSpc>
              </a:pPr>
            </a:p>
            <a:p>
              <a:pPr algn="ctr">
                <a:lnSpc>
                  <a:spcPts val="2659"/>
                </a:lnSpc>
                <a:spcBef>
                  <a:spcPct val="0"/>
                </a:spcBef>
              </a:pPr>
            </a:p>
          </p:txBody>
        </p:sp>
      </p:grpSp>
      <p:grpSp>
        <p:nvGrpSpPr>
          <p:cNvPr name="Group 6" id="6"/>
          <p:cNvGrpSpPr/>
          <p:nvPr/>
        </p:nvGrpSpPr>
        <p:grpSpPr>
          <a:xfrm rot="0">
            <a:off x="6798538" y="3119609"/>
            <a:ext cx="4366998" cy="3460886"/>
            <a:chOff x="0" y="0"/>
            <a:chExt cx="1150156" cy="911509"/>
          </a:xfrm>
        </p:grpSpPr>
        <p:sp>
          <p:nvSpPr>
            <p:cNvPr name="Freeform 7" id="7"/>
            <p:cNvSpPr/>
            <p:nvPr/>
          </p:nvSpPr>
          <p:spPr>
            <a:xfrm flipH="false" flipV="false" rot="0">
              <a:off x="0" y="0"/>
              <a:ext cx="1150156" cy="911509"/>
            </a:xfrm>
            <a:custGeom>
              <a:avLst/>
              <a:gdLst/>
              <a:ahLst/>
              <a:cxnLst/>
              <a:rect r="r" b="b" t="t" l="l"/>
              <a:pathLst>
                <a:path h="911509" w="1150156">
                  <a:moveTo>
                    <a:pt x="90414" y="0"/>
                  </a:moveTo>
                  <a:lnTo>
                    <a:pt x="1059742" y="0"/>
                  </a:lnTo>
                  <a:cubicBezTo>
                    <a:pt x="1109676" y="0"/>
                    <a:pt x="1150156" y="40480"/>
                    <a:pt x="1150156" y="90414"/>
                  </a:cubicBezTo>
                  <a:lnTo>
                    <a:pt x="1150156" y="821095"/>
                  </a:lnTo>
                  <a:cubicBezTo>
                    <a:pt x="1150156" y="871029"/>
                    <a:pt x="1109676" y="911509"/>
                    <a:pt x="1059742" y="911509"/>
                  </a:cubicBezTo>
                  <a:lnTo>
                    <a:pt x="90414" y="911509"/>
                  </a:lnTo>
                  <a:cubicBezTo>
                    <a:pt x="40480" y="911509"/>
                    <a:pt x="0" y="871029"/>
                    <a:pt x="0" y="821095"/>
                  </a:cubicBezTo>
                  <a:lnTo>
                    <a:pt x="0" y="90414"/>
                  </a:lnTo>
                  <a:cubicBezTo>
                    <a:pt x="0" y="40480"/>
                    <a:pt x="40480" y="0"/>
                    <a:pt x="90414" y="0"/>
                  </a:cubicBezTo>
                  <a:close/>
                </a:path>
              </a:pathLst>
            </a:custGeom>
            <a:solidFill>
              <a:srgbClr val="C2A375"/>
            </a:solidFill>
          </p:spPr>
        </p:sp>
        <p:sp>
          <p:nvSpPr>
            <p:cNvPr name="TextBox 8" id="8"/>
            <p:cNvSpPr txBox="true"/>
            <p:nvPr/>
          </p:nvSpPr>
          <p:spPr>
            <a:xfrm>
              <a:off x="0" y="-38100"/>
              <a:ext cx="1150156" cy="949609"/>
            </a:xfrm>
            <a:prstGeom prst="rect">
              <a:avLst/>
            </a:prstGeom>
          </p:spPr>
          <p:txBody>
            <a:bodyPr anchor="ctr" rtlCol="false" tIns="50800" lIns="50800" bIns="50800" rIns="50800"/>
            <a:lstStyle/>
            <a:p>
              <a:pPr algn="ctr">
                <a:lnSpc>
                  <a:spcPts val="2939"/>
                </a:lnSpc>
              </a:pPr>
              <a:r>
                <a:rPr lang="en-US" sz="2099" b="true">
                  <a:solidFill>
                    <a:srgbClr val="000000"/>
                  </a:solidFill>
                  <a:latin typeface="Comic Sans Bold"/>
                  <a:ea typeface="Comic Sans Bold"/>
                  <a:cs typeface="Comic Sans Bold"/>
                  <a:sym typeface="Comic Sans Bold"/>
                </a:rPr>
                <a:t>Classification analysis:</a:t>
              </a:r>
            </a:p>
            <a:p>
              <a:pPr algn="ctr">
                <a:lnSpc>
                  <a:spcPts val="2659"/>
                </a:lnSpc>
              </a:pPr>
            </a:p>
            <a:p>
              <a:pPr algn="ctr">
                <a:lnSpc>
                  <a:spcPts val="2659"/>
                </a:lnSpc>
                <a:spcBef>
                  <a:spcPct val="0"/>
                </a:spcBef>
              </a:pPr>
              <a:r>
                <a:rPr lang="en-US" sz="1899">
                  <a:solidFill>
                    <a:srgbClr val="000000"/>
                  </a:solidFill>
                  <a:latin typeface="Comic Sans"/>
                  <a:ea typeface="Comic Sans"/>
                  <a:cs typeface="Comic Sans"/>
                  <a:sym typeface="Comic Sans"/>
                </a:rPr>
                <a:t>SVM is the best model with about 94% accuracy but cannot classify distinct classes well</a:t>
              </a:r>
            </a:p>
          </p:txBody>
        </p:sp>
      </p:grpSp>
      <p:grpSp>
        <p:nvGrpSpPr>
          <p:cNvPr name="Group 9" id="9"/>
          <p:cNvGrpSpPr/>
          <p:nvPr/>
        </p:nvGrpSpPr>
        <p:grpSpPr>
          <a:xfrm rot="0">
            <a:off x="13344906" y="4744771"/>
            <a:ext cx="4366998" cy="4315800"/>
            <a:chOff x="0" y="0"/>
            <a:chExt cx="1150156" cy="1136672"/>
          </a:xfrm>
        </p:grpSpPr>
        <p:sp>
          <p:nvSpPr>
            <p:cNvPr name="Freeform 10" id="10"/>
            <p:cNvSpPr/>
            <p:nvPr/>
          </p:nvSpPr>
          <p:spPr>
            <a:xfrm flipH="false" flipV="false" rot="0">
              <a:off x="0" y="0"/>
              <a:ext cx="1150156" cy="1136672"/>
            </a:xfrm>
            <a:custGeom>
              <a:avLst/>
              <a:gdLst/>
              <a:ahLst/>
              <a:cxnLst/>
              <a:rect r="r" b="b" t="t" l="l"/>
              <a:pathLst>
                <a:path h="1136672" w="1150156">
                  <a:moveTo>
                    <a:pt x="90414" y="0"/>
                  </a:moveTo>
                  <a:lnTo>
                    <a:pt x="1059742" y="0"/>
                  </a:lnTo>
                  <a:cubicBezTo>
                    <a:pt x="1109676" y="0"/>
                    <a:pt x="1150156" y="40480"/>
                    <a:pt x="1150156" y="90414"/>
                  </a:cubicBezTo>
                  <a:lnTo>
                    <a:pt x="1150156" y="1046258"/>
                  </a:lnTo>
                  <a:cubicBezTo>
                    <a:pt x="1150156" y="1096192"/>
                    <a:pt x="1109676" y="1136672"/>
                    <a:pt x="1059742" y="1136672"/>
                  </a:cubicBezTo>
                  <a:lnTo>
                    <a:pt x="90414" y="1136672"/>
                  </a:lnTo>
                  <a:cubicBezTo>
                    <a:pt x="40480" y="1136672"/>
                    <a:pt x="0" y="1096192"/>
                    <a:pt x="0" y="1046258"/>
                  </a:cubicBezTo>
                  <a:lnTo>
                    <a:pt x="0" y="90414"/>
                  </a:lnTo>
                  <a:cubicBezTo>
                    <a:pt x="0" y="40480"/>
                    <a:pt x="40480" y="0"/>
                    <a:pt x="90414" y="0"/>
                  </a:cubicBezTo>
                  <a:close/>
                </a:path>
              </a:pathLst>
            </a:custGeom>
            <a:solidFill>
              <a:srgbClr val="C2A375"/>
            </a:solidFill>
          </p:spPr>
        </p:sp>
        <p:sp>
          <p:nvSpPr>
            <p:cNvPr name="TextBox 11" id="11"/>
            <p:cNvSpPr txBox="true"/>
            <p:nvPr/>
          </p:nvSpPr>
          <p:spPr>
            <a:xfrm>
              <a:off x="0" y="-38100"/>
              <a:ext cx="1150156" cy="1174772"/>
            </a:xfrm>
            <a:prstGeom prst="rect">
              <a:avLst/>
            </a:prstGeom>
          </p:spPr>
          <p:txBody>
            <a:bodyPr anchor="ctr" rtlCol="false" tIns="50800" lIns="50800" bIns="50800" rIns="50800"/>
            <a:lstStyle/>
            <a:p>
              <a:pPr algn="ctr">
                <a:lnSpc>
                  <a:spcPts val="2939"/>
                </a:lnSpc>
              </a:pPr>
              <a:r>
                <a:rPr lang="en-US" sz="2099" b="true">
                  <a:solidFill>
                    <a:srgbClr val="000000"/>
                  </a:solidFill>
                  <a:latin typeface="Comic Sans Bold"/>
                  <a:ea typeface="Comic Sans Bold"/>
                  <a:cs typeface="Comic Sans Bold"/>
                  <a:sym typeface="Comic Sans Bold"/>
                </a:rPr>
                <a:t>Classification analysis: AUC-ROC curve metrics</a:t>
              </a:r>
            </a:p>
            <a:p>
              <a:pPr algn="ctr">
                <a:lnSpc>
                  <a:spcPts val="2659"/>
                </a:lnSpc>
              </a:pPr>
            </a:p>
            <a:p>
              <a:pPr algn="ctr">
                <a:lnSpc>
                  <a:spcPts val="2659"/>
                </a:lnSpc>
                <a:spcBef>
                  <a:spcPct val="0"/>
                </a:spcBef>
              </a:pPr>
              <a:r>
                <a:rPr lang="en-US" b="true" sz="1899">
                  <a:solidFill>
                    <a:srgbClr val="000000"/>
                  </a:solidFill>
                  <a:latin typeface="Comic Sans Bold"/>
                  <a:ea typeface="Comic Sans Bold"/>
                  <a:cs typeface="Comic Sans Bold"/>
                  <a:sym typeface="Comic Sans Bold"/>
                </a:rPr>
                <a:t>Extra trees model </a:t>
              </a:r>
              <a:r>
                <a:rPr lang="en-US" sz="1899">
                  <a:solidFill>
                    <a:srgbClr val="000000"/>
                  </a:solidFill>
                  <a:latin typeface="Comic Sans"/>
                  <a:ea typeface="Comic Sans"/>
                  <a:cs typeface="Comic Sans"/>
                  <a:sym typeface="Comic Sans"/>
                </a:rPr>
                <a:t>has AUC ROC accuracy of 94% and evalutes better.</a:t>
              </a:r>
            </a:p>
          </p:txBody>
        </p:sp>
      </p:grpSp>
      <p:sp>
        <p:nvSpPr>
          <p:cNvPr name="Freeform 12" id="12"/>
          <p:cNvSpPr/>
          <p:nvPr/>
        </p:nvSpPr>
        <p:spPr>
          <a:xfrm flipH="false" flipV="false" rot="0">
            <a:off x="15689188" y="8278542"/>
            <a:ext cx="3140225" cy="2139278"/>
          </a:xfrm>
          <a:custGeom>
            <a:avLst/>
            <a:gdLst/>
            <a:ahLst/>
            <a:cxnLst/>
            <a:rect r="r" b="b" t="t" l="l"/>
            <a:pathLst>
              <a:path h="2139278" w="3140225">
                <a:moveTo>
                  <a:pt x="0" y="0"/>
                </a:moveTo>
                <a:lnTo>
                  <a:pt x="3140224" y="0"/>
                </a:lnTo>
                <a:lnTo>
                  <a:pt x="3140224" y="2139278"/>
                </a:lnTo>
                <a:lnTo>
                  <a:pt x="0" y="2139278"/>
                </a:lnTo>
                <a:lnTo>
                  <a:pt x="0" y="0"/>
                </a:lnTo>
                <a:close/>
              </a:path>
            </a:pathLst>
          </a:custGeom>
          <a:blipFill>
            <a:blip r:embed="rId3"/>
            <a:stretch>
              <a:fillRect l="0" t="0" r="0" b="0"/>
            </a:stretch>
          </a:blipFill>
        </p:spPr>
      </p:sp>
      <p:sp>
        <p:nvSpPr>
          <p:cNvPr name="Freeform 13" id="13"/>
          <p:cNvSpPr/>
          <p:nvPr/>
        </p:nvSpPr>
        <p:spPr>
          <a:xfrm flipH="false" flipV="false" rot="0">
            <a:off x="11838343" y="3815595"/>
            <a:ext cx="2139709" cy="2442930"/>
          </a:xfrm>
          <a:custGeom>
            <a:avLst/>
            <a:gdLst/>
            <a:ahLst/>
            <a:cxnLst/>
            <a:rect r="r" b="b" t="t" l="l"/>
            <a:pathLst>
              <a:path h="2442930" w="2139709">
                <a:moveTo>
                  <a:pt x="0" y="0"/>
                </a:moveTo>
                <a:lnTo>
                  <a:pt x="2139709" y="0"/>
                </a:lnTo>
                <a:lnTo>
                  <a:pt x="2139709" y="2442930"/>
                </a:lnTo>
                <a:lnTo>
                  <a:pt x="0" y="2442930"/>
                </a:lnTo>
                <a:lnTo>
                  <a:pt x="0" y="0"/>
                </a:lnTo>
                <a:close/>
              </a:path>
            </a:pathLst>
          </a:custGeom>
          <a:blipFill>
            <a:blip r:embed="rId4"/>
            <a:stretch>
              <a:fillRect l="0" t="0" r="0" b="0"/>
            </a:stretch>
          </a:blipFill>
        </p:spPr>
      </p:sp>
      <p:sp>
        <p:nvSpPr>
          <p:cNvPr name="Freeform 14" id="14"/>
          <p:cNvSpPr/>
          <p:nvPr/>
        </p:nvSpPr>
        <p:spPr>
          <a:xfrm flipH="false" flipV="false" rot="-10686239">
            <a:off x="3464790" y="3894760"/>
            <a:ext cx="2471192" cy="1343430"/>
          </a:xfrm>
          <a:custGeom>
            <a:avLst/>
            <a:gdLst/>
            <a:ahLst/>
            <a:cxnLst/>
            <a:rect r="r" b="b" t="t" l="l"/>
            <a:pathLst>
              <a:path h="1343430" w="2471192">
                <a:moveTo>
                  <a:pt x="0" y="0"/>
                </a:moveTo>
                <a:lnTo>
                  <a:pt x="2471192" y="0"/>
                </a:lnTo>
                <a:lnTo>
                  <a:pt x="2471192" y="1343430"/>
                </a:lnTo>
                <a:lnTo>
                  <a:pt x="0" y="13434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3062485">
            <a:off x="10864174" y="6821263"/>
            <a:ext cx="2388669" cy="1085758"/>
          </a:xfrm>
          <a:custGeom>
            <a:avLst/>
            <a:gdLst/>
            <a:ahLst/>
            <a:cxnLst/>
            <a:rect r="r" b="b" t="t" l="l"/>
            <a:pathLst>
              <a:path h="1085758" w="2388669">
                <a:moveTo>
                  <a:pt x="0" y="0"/>
                </a:moveTo>
                <a:lnTo>
                  <a:pt x="2388668" y="0"/>
                </a:lnTo>
                <a:lnTo>
                  <a:pt x="2388668" y="1085758"/>
                </a:lnTo>
                <a:lnTo>
                  <a:pt x="0" y="10857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839423" y="701472"/>
            <a:ext cx="10998919" cy="771525"/>
          </a:xfrm>
          <a:prstGeom prst="rect">
            <a:avLst/>
          </a:prstGeom>
        </p:spPr>
        <p:txBody>
          <a:bodyPr anchor="t" rtlCol="false" tIns="0" lIns="0" bIns="0" rIns="0">
            <a:spAutoFit/>
          </a:bodyPr>
          <a:lstStyle/>
          <a:p>
            <a:pPr algn="l">
              <a:lnSpc>
                <a:spcPts val="5700"/>
              </a:lnSpc>
            </a:pPr>
            <a:r>
              <a:rPr lang="en-US" b="true" sz="6000" spc="-150">
                <a:solidFill>
                  <a:srgbClr val="000000"/>
                </a:solidFill>
                <a:latin typeface="Comic Sans Bold"/>
                <a:ea typeface="Comic Sans Bold"/>
                <a:cs typeface="Comic Sans Bold"/>
                <a:sym typeface="Comic Sans Bold"/>
              </a:rPr>
              <a:t>Model Evaluation overview</a:t>
            </a:r>
          </a:p>
        </p:txBody>
      </p:sp>
      <p:sp>
        <p:nvSpPr>
          <p:cNvPr name="Freeform 17" id="17"/>
          <p:cNvSpPr/>
          <p:nvPr/>
        </p:nvSpPr>
        <p:spPr>
          <a:xfrm flipH="false" flipV="false" rot="0">
            <a:off x="839423" y="1727082"/>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373548" y="862548"/>
            <a:ext cx="291824" cy="332305"/>
          </a:xfrm>
          <a:custGeom>
            <a:avLst/>
            <a:gdLst/>
            <a:ahLst/>
            <a:cxnLst/>
            <a:rect r="r" b="b" t="t" l="l"/>
            <a:pathLst>
              <a:path h="332305" w="291824">
                <a:moveTo>
                  <a:pt x="0" y="0"/>
                </a:moveTo>
                <a:lnTo>
                  <a:pt x="291824" y="0"/>
                </a:lnTo>
                <a:lnTo>
                  <a:pt x="291824" y="332304"/>
                </a:lnTo>
                <a:lnTo>
                  <a:pt x="0" y="3323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2927237">
            <a:off x="12953477" y="-5589051"/>
            <a:ext cx="8800674" cy="10681225"/>
          </a:xfrm>
          <a:custGeom>
            <a:avLst/>
            <a:gdLst/>
            <a:ahLst/>
            <a:cxnLst/>
            <a:rect r="r" b="b" t="t" l="l"/>
            <a:pathLst>
              <a:path h="10681225" w="8800674">
                <a:moveTo>
                  <a:pt x="0" y="0"/>
                </a:moveTo>
                <a:lnTo>
                  <a:pt x="8800674" y="0"/>
                </a:lnTo>
                <a:lnTo>
                  <a:pt x="8800674" y="10681225"/>
                </a:lnTo>
                <a:lnTo>
                  <a:pt x="0" y="10681225"/>
                </a:lnTo>
                <a:lnTo>
                  <a:pt x="0" y="0"/>
                </a:lnTo>
                <a:close/>
              </a:path>
            </a:pathLst>
          </a:custGeom>
          <a:blipFill>
            <a:blip r:embed="rId13"/>
            <a:stretch>
              <a:fillRect l="-3402" t="0" r="-3402"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1059494" y="-1655299"/>
            <a:ext cx="10033903" cy="10321002"/>
            <a:chOff x="0" y="0"/>
            <a:chExt cx="2642674" cy="2718289"/>
          </a:xfrm>
        </p:grpSpPr>
        <p:sp>
          <p:nvSpPr>
            <p:cNvPr name="Freeform 4" id="4"/>
            <p:cNvSpPr/>
            <p:nvPr/>
          </p:nvSpPr>
          <p:spPr>
            <a:xfrm flipH="false" flipV="false" rot="0">
              <a:off x="0" y="0"/>
              <a:ext cx="2642674" cy="2718289"/>
            </a:xfrm>
            <a:custGeom>
              <a:avLst/>
              <a:gdLst/>
              <a:ahLst/>
              <a:cxnLst/>
              <a:rect r="r" b="b" t="t" l="l"/>
              <a:pathLst>
                <a:path h="2718289" w="2642674">
                  <a:moveTo>
                    <a:pt x="0" y="0"/>
                  </a:moveTo>
                  <a:lnTo>
                    <a:pt x="2642674" y="0"/>
                  </a:lnTo>
                  <a:lnTo>
                    <a:pt x="2642674" y="2718289"/>
                  </a:lnTo>
                  <a:lnTo>
                    <a:pt x="0" y="2718289"/>
                  </a:lnTo>
                  <a:close/>
                </a:path>
              </a:pathLst>
            </a:custGeom>
            <a:solidFill>
              <a:srgbClr val="F1DAC3"/>
            </a:solidFill>
          </p:spPr>
        </p:sp>
        <p:sp>
          <p:nvSpPr>
            <p:cNvPr name="TextBox 5" id="5"/>
            <p:cNvSpPr txBox="true"/>
            <p:nvPr/>
          </p:nvSpPr>
          <p:spPr>
            <a:xfrm>
              <a:off x="0" y="0"/>
              <a:ext cx="2642674" cy="2718289"/>
            </a:xfrm>
            <a:prstGeom prst="rect">
              <a:avLst/>
            </a:prstGeom>
          </p:spPr>
          <p:txBody>
            <a:bodyPr anchor="ctr" rtlCol="false" tIns="50800" lIns="50800" bIns="50800" rIns="50800"/>
            <a:lstStyle/>
            <a:p>
              <a:pPr algn="ctr">
                <a:lnSpc>
                  <a:spcPts val="2499"/>
                </a:lnSpc>
              </a:pPr>
            </a:p>
          </p:txBody>
        </p:sp>
      </p:grpSp>
      <p:grpSp>
        <p:nvGrpSpPr>
          <p:cNvPr name="Group 6" id="6"/>
          <p:cNvGrpSpPr/>
          <p:nvPr/>
        </p:nvGrpSpPr>
        <p:grpSpPr>
          <a:xfrm rot="0">
            <a:off x="10220415" y="2070414"/>
            <a:ext cx="6146172" cy="61461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25000" t="0" r="-25000" b="0"/>
              </a:stretch>
            </a:blipFill>
          </p:spPr>
        </p:sp>
      </p:grpSp>
      <p:sp>
        <p:nvSpPr>
          <p:cNvPr name="TextBox 8" id="8"/>
          <p:cNvSpPr txBox="true"/>
          <p:nvPr/>
        </p:nvSpPr>
        <p:spPr>
          <a:xfrm rot="0">
            <a:off x="2177115" y="1171575"/>
            <a:ext cx="5852098" cy="771525"/>
          </a:xfrm>
          <a:prstGeom prst="rect">
            <a:avLst/>
          </a:prstGeom>
        </p:spPr>
        <p:txBody>
          <a:bodyPr anchor="t" rtlCol="false" tIns="0" lIns="0" bIns="0" rIns="0">
            <a:spAutoFit/>
          </a:bodyPr>
          <a:lstStyle/>
          <a:p>
            <a:pPr algn="l">
              <a:lnSpc>
                <a:spcPts val="5700"/>
              </a:lnSpc>
            </a:pPr>
            <a:r>
              <a:rPr lang="en-US" b="true" sz="6000" spc="-150">
                <a:solidFill>
                  <a:srgbClr val="000000"/>
                </a:solidFill>
                <a:latin typeface="Comic Sans Bold"/>
                <a:ea typeface="Comic Sans Bold"/>
                <a:cs typeface="Comic Sans Bold"/>
                <a:sym typeface="Comic Sans Bold"/>
              </a:rPr>
              <a:t>Objectives</a:t>
            </a:r>
          </a:p>
        </p:txBody>
      </p:sp>
      <p:sp>
        <p:nvSpPr>
          <p:cNvPr name="TextBox 9" id="9"/>
          <p:cNvSpPr txBox="true"/>
          <p:nvPr/>
        </p:nvSpPr>
        <p:spPr>
          <a:xfrm rot="0">
            <a:off x="1986156" y="2481826"/>
            <a:ext cx="8076553" cy="5645150"/>
          </a:xfrm>
          <a:prstGeom prst="rect">
            <a:avLst/>
          </a:prstGeom>
        </p:spPr>
        <p:txBody>
          <a:bodyPr anchor="t" rtlCol="false" tIns="0" lIns="0" bIns="0" rIns="0">
            <a:spAutoFit/>
          </a:bodyPr>
          <a:lstStyle/>
          <a:p>
            <a:pPr algn="just" marL="431799" indent="-215899" lvl="1">
              <a:lnSpc>
                <a:spcPts val="2499"/>
              </a:lnSpc>
              <a:buFont typeface="Arial"/>
              <a:buChar char="•"/>
            </a:pPr>
            <a:r>
              <a:rPr lang="en-US" sz="1999" spc="-49">
                <a:solidFill>
                  <a:srgbClr val="000000"/>
                </a:solidFill>
                <a:latin typeface="Comic Sans"/>
                <a:ea typeface="Comic Sans"/>
                <a:cs typeface="Comic Sans"/>
                <a:sym typeface="Comic Sans"/>
              </a:rPr>
              <a:t>The project aim is to use data driven machine learning models to classify the quality of the coffee into distinct groups that help the coffee producers focus on important factors that influence the quality.</a:t>
            </a:r>
          </a:p>
          <a:p>
            <a:pPr algn="just">
              <a:lnSpc>
                <a:spcPts val="2499"/>
              </a:lnSpc>
            </a:pPr>
          </a:p>
          <a:p>
            <a:pPr algn="just" marL="431799" indent="-215899" lvl="1">
              <a:lnSpc>
                <a:spcPts val="2499"/>
              </a:lnSpc>
              <a:buFont typeface="Arial"/>
              <a:buChar char="•"/>
            </a:pPr>
            <a:r>
              <a:rPr lang="en-US" sz="1999" spc="-49">
                <a:solidFill>
                  <a:srgbClr val="000000"/>
                </a:solidFill>
                <a:latin typeface="Comic Sans"/>
                <a:ea typeface="Comic Sans"/>
                <a:cs typeface="Comic Sans"/>
                <a:sym typeface="Comic Sans"/>
              </a:rPr>
              <a:t>Improve the production and marketers to segment the product as premium, quality and regular. </a:t>
            </a:r>
          </a:p>
          <a:p>
            <a:pPr algn="just">
              <a:lnSpc>
                <a:spcPts val="2499"/>
              </a:lnSpc>
            </a:pPr>
          </a:p>
          <a:p>
            <a:pPr algn="just" marL="431799" indent="-215899" lvl="1">
              <a:lnSpc>
                <a:spcPts val="2499"/>
              </a:lnSpc>
              <a:buFont typeface="Arial"/>
              <a:buChar char="•"/>
            </a:pPr>
            <a:r>
              <a:rPr lang="en-US" sz="1999" spc="-49">
                <a:solidFill>
                  <a:srgbClr val="000000"/>
                </a:solidFill>
                <a:latin typeface="Comic Sans"/>
                <a:ea typeface="Comic Sans"/>
                <a:cs typeface="Comic Sans"/>
                <a:sym typeface="Comic Sans"/>
              </a:rPr>
              <a:t>Producing and testing the coffee bean at various level for achieving consistent quality is a challenge to the exporters. </a:t>
            </a:r>
          </a:p>
          <a:p>
            <a:pPr algn="just">
              <a:lnSpc>
                <a:spcPts val="2499"/>
              </a:lnSpc>
            </a:pPr>
          </a:p>
          <a:p>
            <a:pPr algn="just">
              <a:lnSpc>
                <a:spcPts val="2499"/>
              </a:lnSpc>
            </a:pPr>
          </a:p>
          <a:p>
            <a:pPr algn="just">
              <a:lnSpc>
                <a:spcPts val="2499"/>
              </a:lnSpc>
            </a:pPr>
            <a:r>
              <a:rPr lang="en-US" sz="1999" spc="-49">
                <a:solidFill>
                  <a:srgbClr val="000000"/>
                </a:solidFill>
                <a:latin typeface="Comic Sans"/>
                <a:ea typeface="Comic Sans"/>
                <a:cs typeface="Comic Sans"/>
                <a:sym typeface="Comic Sans"/>
              </a:rPr>
              <a:t>By understanding the influence of various evaluation factors and its relations helps coffee industry produce better quality bean and take better decisions on production, cultivation, processing, marketing and quality assessment to serve best quality coffee to the consumer market and gain good market share. </a:t>
            </a:r>
          </a:p>
          <a:p>
            <a:pPr algn="just">
              <a:lnSpc>
                <a:spcPts val="2499"/>
              </a:lnSpc>
            </a:pPr>
          </a:p>
        </p:txBody>
      </p:sp>
      <p:sp>
        <p:nvSpPr>
          <p:cNvPr name="Freeform 10" id="10"/>
          <p:cNvSpPr/>
          <p:nvPr/>
        </p:nvSpPr>
        <p:spPr>
          <a:xfrm flipH="false" flipV="false" rot="0">
            <a:off x="16366587" y="4145043"/>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4"/>
            <a:stretch>
              <a:fillRect l="0" t="0" r="0" b="0"/>
            </a:stretch>
          </a:blipFill>
        </p:spPr>
      </p:sp>
      <p:sp>
        <p:nvSpPr>
          <p:cNvPr name="Freeform 11" id="11"/>
          <p:cNvSpPr/>
          <p:nvPr/>
        </p:nvSpPr>
        <p:spPr>
          <a:xfrm flipH="false" flipV="false" rot="0">
            <a:off x="8444195" y="8665703"/>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5"/>
            <a:stretch>
              <a:fillRect l="0" t="0" r="0" b="0"/>
            </a:stretch>
          </a:blipFill>
        </p:spPr>
      </p:sp>
      <p:sp>
        <p:nvSpPr>
          <p:cNvPr name="Freeform 12" id="12"/>
          <p:cNvSpPr/>
          <p:nvPr/>
        </p:nvSpPr>
        <p:spPr>
          <a:xfrm flipH="false" flipV="false" rot="0">
            <a:off x="0" y="-787967"/>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6"/>
            <a:stretch>
              <a:fillRect l="0" t="0" r="0" b="0"/>
            </a:stretch>
          </a:blipFill>
        </p:spPr>
      </p:sp>
      <p:sp>
        <p:nvSpPr>
          <p:cNvPr name="Freeform 13" id="13"/>
          <p:cNvSpPr/>
          <p:nvPr/>
        </p:nvSpPr>
        <p:spPr>
          <a:xfrm flipH="false" flipV="false" rot="0">
            <a:off x="1694332" y="1319748"/>
            <a:ext cx="291824" cy="332305"/>
          </a:xfrm>
          <a:custGeom>
            <a:avLst/>
            <a:gdLst/>
            <a:ahLst/>
            <a:cxnLst/>
            <a:rect r="r" b="b" t="t" l="l"/>
            <a:pathLst>
              <a:path h="332305" w="291824">
                <a:moveTo>
                  <a:pt x="0" y="0"/>
                </a:moveTo>
                <a:lnTo>
                  <a:pt x="291824" y="0"/>
                </a:lnTo>
                <a:lnTo>
                  <a:pt x="291824" y="332304"/>
                </a:lnTo>
                <a:lnTo>
                  <a:pt x="0" y="3323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177115" y="2070414"/>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sp>
        <p:nvSpPr>
          <p:cNvPr name="Freeform 3" id="3"/>
          <p:cNvSpPr/>
          <p:nvPr/>
        </p:nvSpPr>
        <p:spPr>
          <a:xfrm flipH="false" flipV="false" rot="0">
            <a:off x="16366587" y="4145043"/>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3"/>
            <a:stretch>
              <a:fillRect l="0" t="0" r="0" b="0"/>
            </a:stretch>
          </a:blipFill>
        </p:spPr>
      </p:sp>
      <p:sp>
        <p:nvSpPr>
          <p:cNvPr name="Freeform 4" id="4"/>
          <p:cNvSpPr/>
          <p:nvPr/>
        </p:nvSpPr>
        <p:spPr>
          <a:xfrm flipH="false" flipV="false" rot="0">
            <a:off x="7984181" y="9258300"/>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4"/>
            <a:stretch>
              <a:fillRect l="0" t="0" r="0" b="0"/>
            </a:stretch>
          </a:blipFill>
        </p:spPr>
      </p:sp>
      <p:sp>
        <p:nvSpPr>
          <p:cNvPr name="Freeform 5" id="5"/>
          <p:cNvSpPr/>
          <p:nvPr/>
        </p:nvSpPr>
        <p:spPr>
          <a:xfrm flipH="false" flipV="false" rot="0">
            <a:off x="0" y="-787967"/>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sp>
        <p:nvSpPr>
          <p:cNvPr name="Freeform 6" id="6"/>
          <p:cNvSpPr/>
          <p:nvPr/>
        </p:nvSpPr>
        <p:spPr>
          <a:xfrm flipH="false" flipV="false" rot="0">
            <a:off x="2228472" y="1792287"/>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8061" y="1335087"/>
            <a:ext cx="291824" cy="332305"/>
          </a:xfrm>
          <a:custGeom>
            <a:avLst/>
            <a:gdLst/>
            <a:ahLst/>
            <a:cxnLst/>
            <a:rect r="r" b="b" t="t" l="l"/>
            <a:pathLst>
              <a:path h="332305" w="291824">
                <a:moveTo>
                  <a:pt x="0" y="0"/>
                </a:moveTo>
                <a:lnTo>
                  <a:pt x="291823" y="0"/>
                </a:lnTo>
                <a:lnTo>
                  <a:pt x="291823" y="332305"/>
                </a:lnTo>
                <a:lnTo>
                  <a:pt x="0" y="3323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110959" y="2316442"/>
            <a:ext cx="8468794" cy="4105910"/>
          </a:xfrm>
          <a:prstGeom prst="rect">
            <a:avLst/>
          </a:prstGeom>
        </p:spPr>
        <p:txBody>
          <a:bodyPr anchor="t" rtlCol="false" tIns="0" lIns="0" bIns="0" rIns="0">
            <a:spAutoFit/>
          </a:bodyPr>
          <a:lstStyle/>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Automation of coffee classification</a:t>
            </a:r>
          </a:p>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Continuous Monitoring of batch processing</a:t>
            </a:r>
          </a:p>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Speed and efficiency in processing</a:t>
            </a:r>
          </a:p>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Predictive insights for improving quality</a:t>
            </a:r>
          </a:p>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Continuous feedback and advanced quality control methods</a:t>
            </a:r>
          </a:p>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Threshold flexiblity</a:t>
            </a:r>
          </a:p>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Scalability and deployment</a:t>
            </a:r>
          </a:p>
          <a:p>
            <a:pPr algn="l">
              <a:lnSpc>
                <a:spcPts val="3639"/>
              </a:lnSpc>
            </a:pPr>
          </a:p>
        </p:txBody>
      </p:sp>
      <p:grpSp>
        <p:nvGrpSpPr>
          <p:cNvPr name="Group 9" id="9"/>
          <p:cNvGrpSpPr>
            <a:grpSpLocks noChangeAspect="true"/>
          </p:cNvGrpSpPr>
          <p:nvPr/>
        </p:nvGrpSpPr>
        <p:grpSpPr>
          <a:xfrm rot="0">
            <a:off x="14414095" y="6422353"/>
            <a:ext cx="3411577" cy="3408383"/>
            <a:chOff x="0" y="0"/>
            <a:chExt cx="3255264" cy="3252216"/>
          </a:xfrm>
        </p:grpSpPr>
        <p:sp>
          <p:nvSpPr>
            <p:cNvPr name="Freeform 10" id="10"/>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10"/>
              <a:stretch>
                <a:fillRect l="-15" t="0" r="-15" b="0"/>
              </a:stretch>
            </a:blipFill>
          </p:spPr>
        </p:sp>
        <p:sp>
          <p:nvSpPr>
            <p:cNvPr name="Freeform 11" id="11"/>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1"/>
              <a:stretch>
                <a:fillRect l="0" t="-8885" r="0" b="-8885"/>
              </a:stretch>
            </a:blipFill>
          </p:spPr>
        </p:sp>
      </p:grpSp>
      <p:sp>
        <p:nvSpPr>
          <p:cNvPr name="TextBox 12" id="12"/>
          <p:cNvSpPr txBox="true"/>
          <p:nvPr/>
        </p:nvSpPr>
        <p:spPr>
          <a:xfrm rot="0">
            <a:off x="2228472" y="605672"/>
            <a:ext cx="6915528" cy="1061720"/>
          </a:xfrm>
          <a:prstGeom prst="rect">
            <a:avLst/>
          </a:prstGeom>
        </p:spPr>
        <p:txBody>
          <a:bodyPr anchor="t" rtlCol="false" tIns="0" lIns="0" bIns="0" rIns="0">
            <a:spAutoFit/>
          </a:bodyPr>
          <a:lstStyle/>
          <a:p>
            <a:pPr algn="l">
              <a:lnSpc>
                <a:spcPts val="8680"/>
              </a:lnSpc>
              <a:spcBef>
                <a:spcPct val="0"/>
              </a:spcBef>
            </a:pPr>
            <a:r>
              <a:rPr lang="en-US" sz="6200">
                <a:solidFill>
                  <a:srgbClr val="160503"/>
                </a:solidFill>
                <a:latin typeface="Magnolia Script"/>
                <a:ea typeface="Magnolia Script"/>
                <a:cs typeface="Magnolia Script"/>
                <a:sym typeface="Magnolia Script"/>
              </a:rPr>
              <a:t>Implementations</a:t>
            </a:r>
          </a:p>
        </p:txBody>
      </p:sp>
      <p:sp>
        <p:nvSpPr>
          <p:cNvPr name="Freeform 13" id="13"/>
          <p:cNvSpPr/>
          <p:nvPr/>
        </p:nvSpPr>
        <p:spPr>
          <a:xfrm flipH="false" flipV="false" rot="2927237">
            <a:off x="9134136" y="-2580971"/>
            <a:ext cx="8800674" cy="10681225"/>
          </a:xfrm>
          <a:custGeom>
            <a:avLst/>
            <a:gdLst/>
            <a:ahLst/>
            <a:cxnLst/>
            <a:rect r="r" b="b" t="t" l="l"/>
            <a:pathLst>
              <a:path h="10681225" w="8800674">
                <a:moveTo>
                  <a:pt x="0" y="0"/>
                </a:moveTo>
                <a:lnTo>
                  <a:pt x="8800674" y="0"/>
                </a:lnTo>
                <a:lnTo>
                  <a:pt x="8800674" y="10681225"/>
                </a:lnTo>
                <a:lnTo>
                  <a:pt x="0" y="10681225"/>
                </a:lnTo>
                <a:lnTo>
                  <a:pt x="0" y="0"/>
                </a:lnTo>
                <a:close/>
              </a:path>
            </a:pathLst>
          </a:custGeom>
          <a:blipFill>
            <a:blip r:embed="rId12"/>
            <a:stretch>
              <a:fillRect l="-3402" t="0" r="-3402"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sp>
        <p:nvSpPr>
          <p:cNvPr name="Freeform 3" id="3"/>
          <p:cNvSpPr/>
          <p:nvPr/>
        </p:nvSpPr>
        <p:spPr>
          <a:xfrm flipH="false" flipV="false" rot="0">
            <a:off x="16366587" y="4145043"/>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3"/>
            <a:stretch>
              <a:fillRect l="0" t="0" r="0" b="0"/>
            </a:stretch>
          </a:blipFill>
        </p:spPr>
      </p:sp>
      <p:sp>
        <p:nvSpPr>
          <p:cNvPr name="Freeform 4" id="4"/>
          <p:cNvSpPr/>
          <p:nvPr/>
        </p:nvSpPr>
        <p:spPr>
          <a:xfrm flipH="false" flipV="false" rot="0">
            <a:off x="7984181" y="9258300"/>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4"/>
            <a:stretch>
              <a:fillRect l="0" t="0" r="0" b="0"/>
            </a:stretch>
          </a:blipFill>
        </p:spPr>
      </p:sp>
      <p:sp>
        <p:nvSpPr>
          <p:cNvPr name="Freeform 5" id="5"/>
          <p:cNvSpPr/>
          <p:nvPr/>
        </p:nvSpPr>
        <p:spPr>
          <a:xfrm flipH="false" flipV="false" rot="0">
            <a:off x="0" y="-787967"/>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sp>
        <p:nvSpPr>
          <p:cNvPr name="Freeform 6" id="6"/>
          <p:cNvSpPr/>
          <p:nvPr/>
        </p:nvSpPr>
        <p:spPr>
          <a:xfrm flipH="false" flipV="false" rot="0">
            <a:off x="2272410" y="1667392"/>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98061" y="1335087"/>
            <a:ext cx="291824" cy="332305"/>
          </a:xfrm>
          <a:custGeom>
            <a:avLst/>
            <a:gdLst/>
            <a:ahLst/>
            <a:cxnLst/>
            <a:rect r="r" b="b" t="t" l="l"/>
            <a:pathLst>
              <a:path h="332305" w="291824">
                <a:moveTo>
                  <a:pt x="0" y="0"/>
                </a:moveTo>
                <a:lnTo>
                  <a:pt x="291823" y="0"/>
                </a:lnTo>
                <a:lnTo>
                  <a:pt x="291823" y="332305"/>
                </a:lnTo>
                <a:lnTo>
                  <a:pt x="0" y="3323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14414095" y="6422353"/>
            <a:ext cx="3411577" cy="3408383"/>
            <a:chOff x="0" y="0"/>
            <a:chExt cx="3255264" cy="3252216"/>
          </a:xfrm>
        </p:grpSpPr>
        <p:sp>
          <p:nvSpPr>
            <p:cNvPr name="Freeform 9" id="9"/>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10"/>
              <a:stretch>
                <a:fillRect l="-15" t="0" r="-15" b="0"/>
              </a:stretch>
            </a:blipFill>
          </p:spPr>
        </p:sp>
        <p:sp>
          <p:nvSpPr>
            <p:cNvPr name="Freeform 10" id="10"/>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1"/>
              <a:stretch>
                <a:fillRect l="0" t="-8885" r="0" b="-8885"/>
              </a:stretch>
            </a:blipFill>
          </p:spPr>
        </p:sp>
      </p:grpSp>
      <p:sp>
        <p:nvSpPr>
          <p:cNvPr name="TextBox 11" id="11"/>
          <p:cNvSpPr txBox="true"/>
          <p:nvPr/>
        </p:nvSpPr>
        <p:spPr>
          <a:xfrm rot="0">
            <a:off x="2112181" y="2240700"/>
            <a:ext cx="10069912" cy="2389505"/>
          </a:xfrm>
          <a:prstGeom prst="rect">
            <a:avLst/>
          </a:prstGeom>
        </p:spPr>
        <p:txBody>
          <a:bodyPr anchor="t" rtlCol="false" tIns="0" lIns="0" bIns="0" rIns="0">
            <a:spAutoFit/>
          </a:bodyPr>
          <a:lstStyle/>
          <a:p>
            <a:pPr algn="l" marL="496569" indent="-248284" lvl="1">
              <a:lnSpc>
                <a:spcPts val="3219"/>
              </a:lnSpc>
              <a:buFont typeface="Arial"/>
              <a:buChar char="•"/>
            </a:pPr>
            <a:r>
              <a:rPr lang="en-US" b="true" sz="2299">
                <a:solidFill>
                  <a:srgbClr val="160503"/>
                </a:solidFill>
                <a:latin typeface="Comic Sans Bold"/>
                <a:ea typeface="Comic Sans Bold"/>
                <a:cs typeface="Comic Sans Bold"/>
                <a:sym typeface="Comic Sans Bold"/>
              </a:rPr>
              <a:t>Data Quality</a:t>
            </a:r>
          </a:p>
          <a:p>
            <a:pPr algn="l" marL="496569" indent="-248284" lvl="1">
              <a:lnSpc>
                <a:spcPts val="3219"/>
              </a:lnSpc>
              <a:buFont typeface="Arial"/>
              <a:buChar char="•"/>
            </a:pPr>
            <a:r>
              <a:rPr lang="en-US" b="true" sz="2299">
                <a:solidFill>
                  <a:srgbClr val="160503"/>
                </a:solidFill>
                <a:latin typeface="Comic Sans Bold"/>
                <a:ea typeface="Comic Sans Bold"/>
                <a:cs typeface="Comic Sans Bold"/>
                <a:sym typeface="Comic Sans Bold"/>
              </a:rPr>
              <a:t>Data imbalance and bias</a:t>
            </a:r>
          </a:p>
          <a:p>
            <a:pPr algn="l" marL="496569" indent="-248284" lvl="1">
              <a:lnSpc>
                <a:spcPts val="3219"/>
              </a:lnSpc>
              <a:buFont typeface="Arial"/>
              <a:buChar char="•"/>
            </a:pPr>
            <a:r>
              <a:rPr lang="en-US" b="true" sz="2299">
                <a:solidFill>
                  <a:srgbClr val="160503"/>
                </a:solidFill>
                <a:latin typeface="Comic Sans Bold"/>
                <a:ea typeface="Comic Sans Bold"/>
                <a:cs typeface="Comic Sans Bold"/>
                <a:sym typeface="Comic Sans Bold"/>
              </a:rPr>
              <a:t>Data availability</a:t>
            </a:r>
          </a:p>
          <a:p>
            <a:pPr algn="l" marL="496569" indent="-248284" lvl="1">
              <a:lnSpc>
                <a:spcPts val="3219"/>
              </a:lnSpc>
              <a:buFont typeface="Arial"/>
              <a:buChar char="•"/>
            </a:pPr>
            <a:r>
              <a:rPr lang="en-US" b="true" sz="2299">
                <a:solidFill>
                  <a:srgbClr val="160503"/>
                </a:solidFill>
                <a:latin typeface="Comic Sans Bold"/>
                <a:ea typeface="Comic Sans Bold"/>
                <a:cs typeface="Comic Sans Bold"/>
                <a:sym typeface="Comic Sans Bold"/>
              </a:rPr>
              <a:t>Model Drift</a:t>
            </a:r>
          </a:p>
          <a:p>
            <a:pPr algn="l" marL="496569" indent="-248284" lvl="1">
              <a:lnSpc>
                <a:spcPts val="3219"/>
              </a:lnSpc>
              <a:buFont typeface="Arial"/>
              <a:buChar char="•"/>
            </a:pPr>
            <a:r>
              <a:rPr lang="en-US" b="true" sz="2299">
                <a:solidFill>
                  <a:srgbClr val="160503"/>
                </a:solidFill>
                <a:latin typeface="Comic Sans Bold"/>
                <a:ea typeface="Comic Sans Bold"/>
                <a:cs typeface="Comic Sans Bold"/>
                <a:sym typeface="Comic Sans Bold"/>
              </a:rPr>
              <a:t>Real time latency in processing</a:t>
            </a:r>
          </a:p>
          <a:p>
            <a:pPr algn="l" marL="496569" indent="-248284" lvl="1">
              <a:lnSpc>
                <a:spcPts val="3219"/>
              </a:lnSpc>
              <a:buFont typeface="Arial"/>
              <a:buChar char="•"/>
            </a:pPr>
            <a:r>
              <a:rPr lang="en-US" b="true" sz="2299">
                <a:solidFill>
                  <a:srgbClr val="160503"/>
                </a:solidFill>
                <a:latin typeface="Comic Sans Bold"/>
                <a:ea typeface="Comic Sans Bold"/>
                <a:cs typeface="Comic Sans Bold"/>
                <a:sym typeface="Comic Sans Bold"/>
              </a:rPr>
              <a:t>Interpretation of models</a:t>
            </a:r>
          </a:p>
        </p:txBody>
      </p:sp>
      <p:sp>
        <p:nvSpPr>
          <p:cNvPr name="TextBox 12" id="12"/>
          <p:cNvSpPr txBox="true"/>
          <p:nvPr/>
        </p:nvSpPr>
        <p:spPr>
          <a:xfrm rot="0">
            <a:off x="2112181" y="5014628"/>
            <a:ext cx="6918842" cy="1061720"/>
          </a:xfrm>
          <a:prstGeom prst="rect">
            <a:avLst/>
          </a:prstGeom>
        </p:spPr>
        <p:txBody>
          <a:bodyPr anchor="t" rtlCol="false" tIns="0" lIns="0" bIns="0" rIns="0">
            <a:spAutoFit/>
          </a:bodyPr>
          <a:lstStyle/>
          <a:p>
            <a:pPr algn="l">
              <a:lnSpc>
                <a:spcPts val="8680"/>
              </a:lnSpc>
              <a:spcBef>
                <a:spcPct val="0"/>
              </a:spcBef>
            </a:pPr>
            <a:r>
              <a:rPr lang="en-US" sz="6200">
                <a:solidFill>
                  <a:srgbClr val="160503"/>
                </a:solidFill>
                <a:latin typeface="Magnolia Script"/>
                <a:ea typeface="Magnolia Script"/>
                <a:cs typeface="Magnolia Script"/>
                <a:sym typeface="Magnolia Script"/>
              </a:rPr>
              <a:t>Recommendations</a:t>
            </a:r>
          </a:p>
        </p:txBody>
      </p:sp>
      <p:sp>
        <p:nvSpPr>
          <p:cNvPr name="Freeform 13" id="13"/>
          <p:cNvSpPr/>
          <p:nvPr/>
        </p:nvSpPr>
        <p:spPr>
          <a:xfrm flipH="false" flipV="false" rot="0">
            <a:off x="2228472" y="6076348"/>
            <a:ext cx="2681025" cy="164213"/>
          </a:xfrm>
          <a:custGeom>
            <a:avLst/>
            <a:gdLst/>
            <a:ahLst/>
            <a:cxnLst/>
            <a:rect r="r" b="b" t="t" l="l"/>
            <a:pathLst>
              <a:path h="164213" w="2681025">
                <a:moveTo>
                  <a:pt x="0" y="0"/>
                </a:moveTo>
                <a:lnTo>
                  <a:pt x="2681025" y="0"/>
                </a:lnTo>
                <a:lnTo>
                  <a:pt x="2681025" y="164212"/>
                </a:lnTo>
                <a:lnTo>
                  <a:pt x="0" y="1642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2008393" y="6535835"/>
            <a:ext cx="10539965" cy="2956560"/>
          </a:xfrm>
          <a:prstGeom prst="rect">
            <a:avLst/>
          </a:prstGeom>
        </p:spPr>
        <p:txBody>
          <a:bodyPr anchor="t" rtlCol="false" tIns="0" lIns="0" bIns="0" rIns="0">
            <a:spAutoFit/>
          </a:bodyPr>
          <a:lstStyle/>
          <a:p>
            <a:pPr algn="l" marL="453390" indent="-226695" lvl="1">
              <a:lnSpc>
                <a:spcPts val="2940"/>
              </a:lnSpc>
              <a:buFont typeface="Arial"/>
              <a:buChar char="•"/>
            </a:pPr>
            <a:r>
              <a:rPr lang="en-US" b="true" sz="2100">
                <a:solidFill>
                  <a:srgbClr val="160503"/>
                </a:solidFill>
                <a:latin typeface="Comic Sans Bold"/>
                <a:ea typeface="Comic Sans Bold"/>
                <a:cs typeface="Comic Sans Bold"/>
                <a:sym typeface="Comic Sans Bold"/>
              </a:rPr>
              <a:t>ML models for real time coffee classification</a:t>
            </a:r>
          </a:p>
          <a:p>
            <a:pPr algn="l" marL="453390" indent="-226695" lvl="1">
              <a:lnSpc>
                <a:spcPts val="2940"/>
              </a:lnSpc>
              <a:buFont typeface="Arial"/>
              <a:buChar char="•"/>
            </a:pPr>
            <a:r>
              <a:rPr lang="en-US" b="true" sz="2100">
                <a:solidFill>
                  <a:srgbClr val="160503"/>
                </a:solidFill>
                <a:latin typeface="Comic Sans Bold"/>
                <a:ea typeface="Comic Sans Bold"/>
                <a:cs typeface="Comic Sans Bold"/>
                <a:sym typeface="Comic Sans Bold"/>
              </a:rPr>
              <a:t>AUC-ROC help ensure that the models can distinguish well between different coffee types.</a:t>
            </a:r>
          </a:p>
          <a:p>
            <a:pPr algn="l" marL="453390" indent="-226695" lvl="1">
              <a:lnSpc>
                <a:spcPts val="2940"/>
              </a:lnSpc>
              <a:buFont typeface="Arial"/>
              <a:buChar char="•"/>
            </a:pPr>
            <a:r>
              <a:rPr lang="en-US" b="true" sz="2100">
                <a:solidFill>
                  <a:srgbClr val="160503"/>
                </a:solidFill>
                <a:latin typeface="Comic Sans Bold"/>
                <a:ea typeface="Comic Sans Bold"/>
                <a:cs typeface="Comic Sans Bold"/>
                <a:sym typeface="Comic Sans Bold"/>
              </a:rPr>
              <a:t>Make  sure that the system is equipped to handle data in a continuous, automated manner with minimal latency. Regular model updates and monitoring will be required.</a:t>
            </a:r>
          </a:p>
          <a:p>
            <a:pPr algn="l" marL="453390" indent="-226695" lvl="1">
              <a:lnSpc>
                <a:spcPts val="2940"/>
              </a:lnSpc>
              <a:buFont typeface="Arial"/>
              <a:buChar char="•"/>
            </a:pPr>
            <a:r>
              <a:rPr lang="en-US" b="true" sz="2100">
                <a:solidFill>
                  <a:srgbClr val="160503"/>
                </a:solidFill>
                <a:latin typeface="Comic Sans Bold"/>
                <a:ea typeface="Comic Sans Bold"/>
                <a:cs typeface="Comic Sans Bold"/>
                <a:sym typeface="Comic Sans Bold"/>
              </a:rPr>
              <a:t>Adaptive system improve the quality of grading and processing of coffee batches.</a:t>
            </a:r>
          </a:p>
        </p:txBody>
      </p:sp>
      <p:sp>
        <p:nvSpPr>
          <p:cNvPr name="TextBox 15" id="15"/>
          <p:cNvSpPr txBox="true"/>
          <p:nvPr/>
        </p:nvSpPr>
        <p:spPr>
          <a:xfrm rot="0">
            <a:off x="2228472" y="605672"/>
            <a:ext cx="5449926" cy="1061720"/>
          </a:xfrm>
          <a:prstGeom prst="rect">
            <a:avLst/>
          </a:prstGeom>
        </p:spPr>
        <p:txBody>
          <a:bodyPr anchor="t" rtlCol="false" tIns="0" lIns="0" bIns="0" rIns="0">
            <a:spAutoFit/>
          </a:bodyPr>
          <a:lstStyle/>
          <a:p>
            <a:pPr algn="l">
              <a:lnSpc>
                <a:spcPts val="8680"/>
              </a:lnSpc>
              <a:spcBef>
                <a:spcPct val="0"/>
              </a:spcBef>
            </a:pPr>
            <a:r>
              <a:rPr lang="en-US" sz="6200">
                <a:solidFill>
                  <a:srgbClr val="160503"/>
                </a:solidFill>
                <a:latin typeface="Magnolia Script"/>
                <a:ea typeface="Magnolia Script"/>
                <a:cs typeface="Magnolia Script"/>
                <a:sym typeface="Magnolia Script"/>
              </a:rPr>
              <a:t>Challenges</a:t>
            </a:r>
          </a:p>
        </p:txBody>
      </p:sp>
      <p:sp>
        <p:nvSpPr>
          <p:cNvPr name="Freeform 16" id="16"/>
          <p:cNvSpPr/>
          <p:nvPr/>
        </p:nvSpPr>
        <p:spPr>
          <a:xfrm flipH="false" flipV="false" rot="0">
            <a:off x="1598061" y="5478593"/>
            <a:ext cx="291824" cy="332305"/>
          </a:xfrm>
          <a:custGeom>
            <a:avLst/>
            <a:gdLst/>
            <a:ahLst/>
            <a:cxnLst/>
            <a:rect r="r" b="b" t="t" l="l"/>
            <a:pathLst>
              <a:path h="332305" w="291824">
                <a:moveTo>
                  <a:pt x="0" y="0"/>
                </a:moveTo>
                <a:lnTo>
                  <a:pt x="291823" y="0"/>
                </a:lnTo>
                <a:lnTo>
                  <a:pt x="291823" y="332304"/>
                </a:lnTo>
                <a:lnTo>
                  <a:pt x="0" y="3323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2927237">
            <a:off x="13220283" y="-2714503"/>
            <a:ext cx="6947026" cy="8431485"/>
          </a:xfrm>
          <a:custGeom>
            <a:avLst/>
            <a:gdLst/>
            <a:ahLst/>
            <a:cxnLst/>
            <a:rect r="r" b="b" t="t" l="l"/>
            <a:pathLst>
              <a:path h="8431485" w="6947026">
                <a:moveTo>
                  <a:pt x="0" y="0"/>
                </a:moveTo>
                <a:lnTo>
                  <a:pt x="6947026" y="0"/>
                </a:lnTo>
                <a:lnTo>
                  <a:pt x="6947026" y="8431485"/>
                </a:lnTo>
                <a:lnTo>
                  <a:pt x="0" y="8431485"/>
                </a:lnTo>
                <a:lnTo>
                  <a:pt x="0" y="0"/>
                </a:lnTo>
                <a:close/>
              </a:path>
            </a:pathLst>
          </a:custGeom>
          <a:blipFill>
            <a:blip r:embed="rId12"/>
            <a:stretch>
              <a:fillRect l="-3402" t="0" r="-3402"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665372" y="2308542"/>
            <a:ext cx="8211635" cy="4389111"/>
            <a:chOff x="0" y="0"/>
            <a:chExt cx="2162735" cy="1155980"/>
          </a:xfrm>
        </p:grpSpPr>
        <p:sp>
          <p:nvSpPr>
            <p:cNvPr name="Freeform 4" id="4"/>
            <p:cNvSpPr/>
            <p:nvPr/>
          </p:nvSpPr>
          <p:spPr>
            <a:xfrm flipH="false" flipV="false" rot="0">
              <a:off x="0" y="0"/>
              <a:ext cx="2162735" cy="1155980"/>
            </a:xfrm>
            <a:custGeom>
              <a:avLst/>
              <a:gdLst/>
              <a:ahLst/>
              <a:cxnLst/>
              <a:rect r="r" b="b" t="t" l="l"/>
              <a:pathLst>
                <a:path h="1155980" w="2162735">
                  <a:moveTo>
                    <a:pt x="48083" y="0"/>
                  </a:moveTo>
                  <a:lnTo>
                    <a:pt x="2114652" y="0"/>
                  </a:lnTo>
                  <a:cubicBezTo>
                    <a:pt x="2141208" y="0"/>
                    <a:pt x="2162735" y="21527"/>
                    <a:pt x="2162735" y="48083"/>
                  </a:cubicBezTo>
                  <a:lnTo>
                    <a:pt x="2162735" y="1107897"/>
                  </a:lnTo>
                  <a:cubicBezTo>
                    <a:pt x="2162735" y="1134452"/>
                    <a:pt x="2141208" y="1155980"/>
                    <a:pt x="2114652" y="1155980"/>
                  </a:cubicBezTo>
                  <a:lnTo>
                    <a:pt x="48083" y="1155980"/>
                  </a:lnTo>
                  <a:cubicBezTo>
                    <a:pt x="21527" y="1155980"/>
                    <a:pt x="0" y="1134452"/>
                    <a:pt x="0" y="1107897"/>
                  </a:cubicBezTo>
                  <a:lnTo>
                    <a:pt x="0" y="48083"/>
                  </a:lnTo>
                  <a:cubicBezTo>
                    <a:pt x="0" y="21527"/>
                    <a:pt x="21527" y="0"/>
                    <a:pt x="48083" y="0"/>
                  </a:cubicBezTo>
                  <a:close/>
                </a:path>
              </a:pathLst>
            </a:custGeom>
            <a:solidFill>
              <a:srgbClr val="C2A375"/>
            </a:solidFill>
          </p:spPr>
        </p:sp>
        <p:sp>
          <p:nvSpPr>
            <p:cNvPr name="TextBox 5" id="5"/>
            <p:cNvSpPr txBox="true"/>
            <p:nvPr/>
          </p:nvSpPr>
          <p:spPr>
            <a:xfrm>
              <a:off x="0" y="-38100"/>
              <a:ext cx="2162735" cy="1194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69256">
            <a:off x="-410770" y="-48494"/>
            <a:ext cx="1388500" cy="1357259"/>
          </a:xfrm>
          <a:custGeom>
            <a:avLst/>
            <a:gdLst/>
            <a:ahLst/>
            <a:cxnLst/>
            <a:rect r="r" b="b" t="t" l="l"/>
            <a:pathLst>
              <a:path h="1357259" w="1388500">
                <a:moveTo>
                  <a:pt x="0" y="0"/>
                </a:moveTo>
                <a:lnTo>
                  <a:pt x="1388500" y="0"/>
                </a:lnTo>
                <a:lnTo>
                  <a:pt x="1388500" y="1357258"/>
                </a:lnTo>
                <a:lnTo>
                  <a:pt x="0" y="1357258"/>
                </a:lnTo>
                <a:lnTo>
                  <a:pt x="0" y="0"/>
                </a:lnTo>
                <a:close/>
              </a:path>
            </a:pathLst>
          </a:custGeom>
          <a:blipFill>
            <a:blip r:embed="rId3"/>
            <a:stretch>
              <a:fillRect l="0" t="0" r="0" b="0"/>
            </a:stretch>
          </a:blipFill>
        </p:spPr>
      </p:sp>
      <p:sp>
        <p:nvSpPr>
          <p:cNvPr name="Freeform 7" id="7"/>
          <p:cNvSpPr/>
          <p:nvPr/>
        </p:nvSpPr>
        <p:spPr>
          <a:xfrm flipH="false" flipV="false" rot="2927237">
            <a:off x="9501365" y="3808812"/>
            <a:ext cx="8800674" cy="10681225"/>
          </a:xfrm>
          <a:custGeom>
            <a:avLst/>
            <a:gdLst/>
            <a:ahLst/>
            <a:cxnLst/>
            <a:rect r="r" b="b" t="t" l="l"/>
            <a:pathLst>
              <a:path h="10681225" w="8800674">
                <a:moveTo>
                  <a:pt x="0" y="0"/>
                </a:moveTo>
                <a:lnTo>
                  <a:pt x="8800674" y="0"/>
                </a:lnTo>
                <a:lnTo>
                  <a:pt x="8800674" y="10681225"/>
                </a:lnTo>
                <a:lnTo>
                  <a:pt x="0" y="10681225"/>
                </a:lnTo>
                <a:lnTo>
                  <a:pt x="0" y="0"/>
                </a:lnTo>
                <a:close/>
              </a:path>
            </a:pathLst>
          </a:custGeom>
          <a:blipFill>
            <a:blip r:embed="rId4"/>
            <a:stretch>
              <a:fillRect l="-3402" t="0" r="-3402" b="0"/>
            </a:stretch>
          </a:blipFill>
        </p:spPr>
      </p:sp>
      <p:sp>
        <p:nvSpPr>
          <p:cNvPr name="Freeform 8" id="8"/>
          <p:cNvSpPr/>
          <p:nvPr/>
        </p:nvSpPr>
        <p:spPr>
          <a:xfrm flipH="false" flipV="false" rot="0">
            <a:off x="11410715" y="6030539"/>
            <a:ext cx="1315167" cy="1501540"/>
          </a:xfrm>
          <a:custGeom>
            <a:avLst/>
            <a:gdLst/>
            <a:ahLst/>
            <a:cxnLst/>
            <a:rect r="r" b="b" t="t" l="l"/>
            <a:pathLst>
              <a:path h="1501540" w="1315167">
                <a:moveTo>
                  <a:pt x="0" y="0"/>
                </a:moveTo>
                <a:lnTo>
                  <a:pt x="1315167" y="0"/>
                </a:lnTo>
                <a:lnTo>
                  <a:pt x="1315167" y="1501541"/>
                </a:lnTo>
                <a:lnTo>
                  <a:pt x="0" y="1501541"/>
                </a:lnTo>
                <a:lnTo>
                  <a:pt x="0" y="0"/>
                </a:lnTo>
                <a:close/>
              </a:path>
            </a:pathLst>
          </a:custGeom>
          <a:blipFill>
            <a:blip r:embed="rId5"/>
            <a:stretch>
              <a:fillRect l="0" t="0" r="0" b="0"/>
            </a:stretch>
          </a:blipFill>
        </p:spPr>
      </p:sp>
      <p:sp>
        <p:nvSpPr>
          <p:cNvPr name="Freeform 9" id="9"/>
          <p:cNvSpPr/>
          <p:nvPr/>
        </p:nvSpPr>
        <p:spPr>
          <a:xfrm flipH="false" flipV="false" rot="0">
            <a:off x="15140954" y="4065556"/>
            <a:ext cx="1113663" cy="1773470"/>
          </a:xfrm>
          <a:custGeom>
            <a:avLst/>
            <a:gdLst/>
            <a:ahLst/>
            <a:cxnLst/>
            <a:rect r="r" b="b" t="t" l="l"/>
            <a:pathLst>
              <a:path h="1773470" w="1113663">
                <a:moveTo>
                  <a:pt x="0" y="0"/>
                </a:moveTo>
                <a:lnTo>
                  <a:pt x="1113663" y="0"/>
                </a:lnTo>
                <a:lnTo>
                  <a:pt x="1113663" y="1773470"/>
                </a:lnTo>
                <a:lnTo>
                  <a:pt x="0" y="1773470"/>
                </a:lnTo>
                <a:lnTo>
                  <a:pt x="0" y="0"/>
                </a:lnTo>
                <a:close/>
              </a:path>
            </a:pathLst>
          </a:custGeom>
          <a:blipFill>
            <a:blip r:embed="rId6"/>
            <a:stretch>
              <a:fillRect l="0" t="0" r="0" b="0"/>
            </a:stretch>
          </a:blipFill>
        </p:spPr>
      </p:sp>
      <p:sp>
        <p:nvSpPr>
          <p:cNvPr name="TextBox 10" id="10"/>
          <p:cNvSpPr txBox="true"/>
          <p:nvPr/>
        </p:nvSpPr>
        <p:spPr>
          <a:xfrm rot="0">
            <a:off x="1028700" y="435928"/>
            <a:ext cx="6918842" cy="1061720"/>
          </a:xfrm>
          <a:prstGeom prst="rect">
            <a:avLst/>
          </a:prstGeom>
        </p:spPr>
        <p:txBody>
          <a:bodyPr anchor="t" rtlCol="false" tIns="0" lIns="0" bIns="0" rIns="0">
            <a:spAutoFit/>
          </a:bodyPr>
          <a:lstStyle/>
          <a:p>
            <a:pPr algn="l">
              <a:lnSpc>
                <a:spcPts val="8680"/>
              </a:lnSpc>
              <a:spcBef>
                <a:spcPct val="0"/>
              </a:spcBef>
            </a:pPr>
            <a:r>
              <a:rPr lang="en-US" sz="6200">
                <a:solidFill>
                  <a:srgbClr val="160503"/>
                </a:solidFill>
                <a:latin typeface="Magnolia Script"/>
                <a:ea typeface="Magnolia Script"/>
                <a:cs typeface="Magnolia Script"/>
                <a:sym typeface="Magnolia Script"/>
              </a:rPr>
              <a:t>Future Scope</a:t>
            </a:r>
          </a:p>
        </p:txBody>
      </p:sp>
      <p:sp>
        <p:nvSpPr>
          <p:cNvPr name="Freeform 11" id="11"/>
          <p:cNvSpPr/>
          <p:nvPr/>
        </p:nvSpPr>
        <p:spPr>
          <a:xfrm flipH="false" flipV="false" rot="0">
            <a:off x="1126785" y="1497647"/>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73548" y="862548"/>
            <a:ext cx="291824" cy="332305"/>
          </a:xfrm>
          <a:custGeom>
            <a:avLst/>
            <a:gdLst/>
            <a:ahLst/>
            <a:cxnLst/>
            <a:rect r="r" b="b" t="t" l="l"/>
            <a:pathLst>
              <a:path h="332305" w="291824">
                <a:moveTo>
                  <a:pt x="0" y="0"/>
                </a:moveTo>
                <a:lnTo>
                  <a:pt x="291824" y="0"/>
                </a:lnTo>
                <a:lnTo>
                  <a:pt x="291824" y="332304"/>
                </a:lnTo>
                <a:lnTo>
                  <a:pt x="0" y="3323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839010" y="2421568"/>
            <a:ext cx="8468794" cy="2277110"/>
          </a:xfrm>
          <a:prstGeom prst="rect">
            <a:avLst/>
          </a:prstGeom>
        </p:spPr>
        <p:txBody>
          <a:bodyPr anchor="t" rtlCol="false" tIns="0" lIns="0" bIns="0" rIns="0">
            <a:spAutoFit/>
          </a:bodyPr>
          <a:lstStyle/>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Automation and ML in agricultural production</a:t>
            </a:r>
          </a:p>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Large language models</a:t>
            </a:r>
          </a:p>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More distinction of groups</a:t>
            </a:r>
          </a:p>
          <a:p>
            <a:pPr algn="l" marL="561337" indent="-280669" lvl="1">
              <a:lnSpc>
                <a:spcPts val="3639"/>
              </a:lnSpc>
              <a:buFont typeface="Arial"/>
              <a:buChar char="•"/>
            </a:pPr>
            <a:r>
              <a:rPr lang="en-US" b="true" sz="2599">
                <a:solidFill>
                  <a:srgbClr val="160503"/>
                </a:solidFill>
                <a:latin typeface="Comic Sans Bold"/>
                <a:ea typeface="Comic Sans Bold"/>
                <a:cs typeface="Comic Sans Bold"/>
                <a:sym typeface="Comic Sans Bold"/>
              </a:rPr>
              <a:t>Other advanced techniques</a:t>
            </a:r>
          </a:p>
          <a:p>
            <a:pPr algn="l">
              <a:lnSpc>
                <a:spcPts val="363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138389" y="3870490"/>
            <a:ext cx="12011221" cy="2071440"/>
          </a:xfrm>
          <a:prstGeom prst="rect">
            <a:avLst/>
          </a:prstGeom>
        </p:spPr>
        <p:txBody>
          <a:bodyPr anchor="t" rtlCol="false" tIns="0" lIns="0" bIns="0" rIns="0">
            <a:spAutoFit/>
          </a:bodyPr>
          <a:lstStyle/>
          <a:p>
            <a:pPr algn="ctr">
              <a:lnSpc>
                <a:spcPts val="15240"/>
              </a:lnSpc>
            </a:pPr>
            <a:r>
              <a:rPr lang="en-US" sz="16042" spc="-401">
                <a:solidFill>
                  <a:srgbClr val="FFFFFF"/>
                </a:solidFill>
                <a:latin typeface="Comic Sans"/>
                <a:ea typeface="Comic Sans"/>
                <a:cs typeface="Comic Sans"/>
                <a:sym typeface="Comic Sans"/>
              </a:rPr>
              <a:t>Thank You.</a:t>
            </a:r>
          </a:p>
        </p:txBody>
      </p:sp>
      <p:grpSp>
        <p:nvGrpSpPr>
          <p:cNvPr name="Group 4" id="4"/>
          <p:cNvGrpSpPr/>
          <p:nvPr/>
        </p:nvGrpSpPr>
        <p:grpSpPr>
          <a:xfrm rot="0">
            <a:off x="-1356548" y="9485985"/>
            <a:ext cx="21001095" cy="1076405"/>
            <a:chOff x="0" y="0"/>
            <a:chExt cx="5531153" cy="283498"/>
          </a:xfrm>
        </p:grpSpPr>
        <p:sp>
          <p:nvSpPr>
            <p:cNvPr name="Freeform 5" id="5"/>
            <p:cNvSpPr/>
            <p:nvPr/>
          </p:nvSpPr>
          <p:spPr>
            <a:xfrm flipH="false" flipV="false" rot="0">
              <a:off x="0" y="0"/>
              <a:ext cx="5531153" cy="283498"/>
            </a:xfrm>
            <a:custGeom>
              <a:avLst/>
              <a:gdLst/>
              <a:ahLst/>
              <a:cxnLst/>
              <a:rect r="r" b="b" t="t" l="l"/>
              <a:pathLst>
                <a:path h="283498" w="5531153">
                  <a:moveTo>
                    <a:pt x="0" y="0"/>
                  </a:moveTo>
                  <a:lnTo>
                    <a:pt x="5531153" y="0"/>
                  </a:lnTo>
                  <a:lnTo>
                    <a:pt x="5531153" y="283498"/>
                  </a:lnTo>
                  <a:lnTo>
                    <a:pt x="0" y="283498"/>
                  </a:lnTo>
                  <a:close/>
                </a:path>
              </a:pathLst>
            </a:custGeom>
            <a:solidFill>
              <a:srgbClr val="F1DAC3"/>
            </a:solidFill>
          </p:spPr>
        </p:sp>
        <p:sp>
          <p:nvSpPr>
            <p:cNvPr name="TextBox 6" id="6"/>
            <p:cNvSpPr txBox="true"/>
            <p:nvPr/>
          </p:nvSpPr>
          <p:spPr>
            <a:xfrm>
              <a:off x="0" y="0"/>
              <a:ext cx="5531153" cy="283498"/>
            </a:xfrm>
            <a:prstGeom prst="rect">
              <a:avLst/>
            </a:prstGeom>
          </p:spPr>
          <p:txBody>
            <a:bodyPr anchor="ctr" rtlCol="false" tIns="50800" lIns="50800" bIns="50800" rIns="50800"/>
            <a:lstStyle/>
            <a:p>
              <a:pPr algn="ctr">
                <a:lnSpc>
                  <a:spcPts val="2499"/>
                </a:lnSpc>
              </a:pPr>
            </a:p>
          </p:txBody>
        </p:sp>
      </p:grpSp>
      <p:grpSp>
        <p:nvGrpSpPr>
          <p:cNvPr name="Group 7" id="7"/>
          <p:cNvGrpSpPr/>
          <p:nvPr/>
        </p:nvGrpSpPr>
        <p:grpSpPr>
          <a:xfrm rot="0">
            <a:off x="-1356548" y="9748797"/>
            <a:ext cx="21001095" cy="1076405"/>
            <a:chOff x="0" y="0"/>
            <a:chExt cx="5531153" cy="283498"/>
          </a:xfrm>
        </p:grpSpPr>
        <p:sp>
          <p:nvSpPr>
            <p:cNvPr name="Freeform 8" id="8"/>
            <p:cNvSpPr/>
            <p:nvPr/>
          </p:nvSpPr>
          <p:spPr>
            <a:xfrm flipH="false" flipV="false" rot="0">
              <a:off x="0" y="0"/>
              <a:ext cx="5531153" cy="283498"/>
            </a:xfrm>
            <a:custGeom>
              <a:avLst/>
              <a:gdLst/>
              <a:ahLst/>
              <a:cxnLst/>
              <a:rect r="r" b="b" t="t" l="l"/>
              <a:pathLst>
                <a:path h="283498" w="5531153">
                  <a:moveTo>
                    <a:pt x="0" y="0"/>
                  </a:moveTo>
                  <a:lnTo>
                    <a:pt x="5531153" y="0"/>
                  </a:lnTo>
                  <a:lnTo>
                    <a:pt x="5531153" y="283498"/>
                  </a:lnTo>
                  <a:lnTo>
                    <a:pt x="0" y="283498"/>
                  </a:lnTo>
                  <a:close/>
                </a:path>
              </a:pathLst>
            </a:custGeom>
            <a:solidFill>
              <a:srgbClr val="B35D34"/>
            </a:solidFill>
          </p:spPr>
        </p:sp>
        <p:sp>
          <p:nvSpPr>
            <p:cNvPr name="TextBox 9" id="9"/>
            <p:cNvSpPr txBox="true"/>
            <p:nvPr/>
          </p:nvSpPr>
          <p:spPr>
            <a:xfrm>
              <a:off x="0" y="0"/>
              <a:ext cx="5531153" cy="283498"/>
            </a:xfrm>
            <a:prstGeom prst="rect">
              <a:avLst/>
            </a:prstGeom>
          </p:spPr>
          <p:txBody>
            <a:bodyPr anchor="ctr" rtlCol="false" tIns="50800" lIns="50800" bIns="50800" rIns="50800"/>
            <a:lstStyle/>
            <a:p>
              <a:pPr algn="ctr">
                <a:lnSpc>
                  <a:spcPts val="24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18240375" y="-275390"/>
            <a:ext cx="47625" cy="10837781"/>
            <a:chOff x="0" y="0"/>
            <a:chExt cx="12543" cy="2854395"/>
          </a:xfrm>
        </p:grpSpPr>
        <p:sp>
          <p:nvSpPr>
            <p:cNvPr name="Freeform 4" id="4"/>
            <p:cNvSpPr/>
            <p:nvPr/>
          </p:nvSpPr>
          <p:spPr>
            <a:xfrm flipH="false" flipV="false" rot="0">
              <a:off x="0" y="0"/>
              <a:ext cx="12543" cy="2854395"/>
            </a:xfrm>
            <a:custGeom>
              <a:avLst/>
              <a:gdLst/>
              <a:ahLst/>
              <a:cxnLst/>
              <a:rect r="r" b="b" t="t" l="l"/>
              <a:pathLst>
                <a:path h="2854395" w="12543">
                  <a:moveTo>
                    <a:pt x="0" y="0"/>
                  </a:moveTo>
                  <a:lnTo>
                    <a:pt x="12543" y="0"/>
                  </a:lnTo>
                  <a:lnTo>
                    <a:pt x="12543" y="2854395"/>
                  </a:lnTo>
                  <a:lnTo>
                    <a:pt x="0" y="2854395"/>
                  </a:lnTo>
                  <a:close/>
                </a:path>
              </a:pathLst>
            </a:custGeom>
            <a:solidFill>
              <a:srgbClr val="F1DAC3"/>
            </a:solidFill>
          </p:spPr>
        </p:sp>
        <p:sp>
          <p:nvSpPr>
            <p:cNvPr name="TextBox 5" id="5"/>
            <p:cNvSpPr txBox="true"/>
            <p:nvPr/>
          </p:nvSpPr>
          <p:spPr>
            <a:xfrm>
              <a:off x="0" y="0"/>
              <a:ext cx="12543" cy="2854395"/>
            </a:xfrm>
            <a:prstGeom prst="rect">
              <a:avLst/>
            </a:prstGeom>
          </p:spPr>
          <p:txBody>
            <a:bodyPr anchor="ctr" rtlCol="false" tIns="50800" lIns="50800" bIns="50800" rIns="50800"/>
            <a:lstStyle/>
            <a:p>
              <a:pPr algn="ctr">
                <a:lnSpc>
                  <a:spcPts val="2499"/>
                </a:lnSpc>
              </a:pPr>
            </a:p>
          </p:txBody>
        </p:sp>
      </p:grpSp>
      <p:sp>
        <p:nvSpPr>
          <p:cNvPr name="TextBox 6" id="6"/>
          <p:cNvSpPr txBox="true"/>
          <p:nvPr/>
        </p:nvSpPr>
        <p:spPr>
          <a:xfrm rot="0">
            <a:off x="1852975" y="1158757"/>
            <a:ext cx="5852098" cy="771525"/>
          </a:xfrm>
          <a:prstGeom prst="rect">
            <a:avLst/>
          </a:prstGeom>
        </p:spPr>
        <p:txBody>
          <a:bodyPr anchor="t" rtlCol="false" tIns="0" lIns="0" bIns="0" rIns="0">
            <a:spAutoFit/>
          </a:bodyPr>
          <a:lstStyle/>
          <a:p>
            <a:pPr algn="l">
              <a:lnSpc>
                <a:spcPts val="5700"/>
              </a:lnSpc>
            </a:pPr>
            <a:r>
              <a:rPr lang="en-US" b="true" sz="6000" spc="-150">
                <a:solidFill>
                  <a:srgbClr val="000000"/>
                </a:solidFill>
                <a:latin typeface="Comic Sans Bold"/>
                <a:ea typeface="Comic Sans Bold"/>
                <a:cs typeface="Comic Sans Bold"/>
                <a:sym typeface="Comic Sans Bold"/>
              </a:rPr>
              <a:t>Agenda</a:t>
            </a:r>
          </a:p>
        </p:txBody>
      </p:sp>
      <p:sp>
        <p:nvSpPr>
          <p:cNvPr name="Freeform 7" id="7"/>
          <p:cNvSpPr/>
          <p:nvPr/>
        </p:nvSpPr>
        <p:spPr>
          <a:xfrm flipH="false" flipV="false" rot="0">
            <a:off x="16366587" y="4145043"/>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3"/>
            <a:stretch>
              <a:fillRect l="0" t="0" r="0" b="0"/>
            </a:stretch>
          </a:blipFill>
        </p:spPr>
      </p:sp>
      <p:sp>
        <p:nvSpPr>
          <p:cNvPr name="Freeform 8" id="8"/>
          <p:cNvSpPr/>
          <p:nvPr/>
        </p:nvSpPr>
        <p:spPr>
          <a:xfrm flipH="false" flipV="false" rot="0">
            <a:off x="7984181" y="8819216"/>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4"/>
            <a:stretch>
              <a:fillRect l="0" t="0" r="0" b="0"/>
            </a:stretch>
          </a:blipFill>
        </p:spPr>
      </p:sp>
      <p:sp>
        <p:nvSpPr>
          <p:cNvPr name="Freeform 9" id="9"/>
          <p:cNvSpPr/>
          <p:nvPr/>
        </p:nvSpPr>
        <p:spPr>
          <a:xfrm flipH="false" flipV="false" rot="0">
            <a:off x="0" y="-787967"/>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grpSp>
        <p:nvGrpSpPr>
          <p:cNvPr name="Group 10" id="10"/>
          <p:cNvGrpSpPr/>
          <p:nvPr/>
        </p:nvGrpSpPr>
        <p:grpSpPr>
          <a:xfrm rot="0">
            <a:off x="926534" y="2441581"/>
            <a:ext cx="677751" cy="67775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3" id="13"/>
          <p:cNvGrpSpPr/>
          <p:nvPr/>
        </p:nvGrpSpPr>
        <p:grpSpPr>
          <a:xfrm rot="0">
            <a:off x="926534" y="3401628"/>
            <a:ext cx="677751" cy="6777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926534" y="4356083"/>
            <a:ext cx="677751" cy="67775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929094" y="5440868"/>
            <a:ext cx="677751" cy="6777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22" id="22"/>
          <p:cNvGrpSpPr/>
          <p:nvPr/>
        </p:nvGrpSpPr>
        <p:grpSpPr>
          <a:xfrm rot="0">
            <a:off x="926534" y="6620687"/>
            <a:ext cx="677751" cy="6777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25" id="25"/>
          <p:cNvGrpSpPr/>
          <p:nvPr/>
        </p:nvGrpSpPr>
        <p:grpSpPr>
          <a:xfrm rot="0">
            <a:off x="926534" y="7612444"/>
            <a:ext cx="677751" cy="67775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28" id="28"/>
          <p:cNvSpPr/>
          <p:nvPr/>
        </p:nvSpPr>
        <p:spPr>
          <a:xfrm flipH="false" flipV="false" rot="0">
            <a:off x="1130843" y="1421230"/>
            <a:ext cx="291824" cy="332305"/>
          </a:xfrm>
          <a:custGeom>
            <a:avLst/>
            <a:gdLst/>
            <a:ahLst/>
            <a:cxnLst/>
            <a:rect r="r" b="b" t="t" l="l"/>
            <a:pathLst>
              <a:path h="332305" w="291824">
                <a:moveTo>
                  <a:pt x="0" y="0"/>
                </a:moveTo>
                <a:lnTo>
                  <a:pt x="291824" y="0"/>
                </a:lnTo>
                <a:lnTo>
                  <a:pt x="291824" y="332304"/>
                </a:lnTo>
                <a:lnTo>
                  <a:pt x="0" y="332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852975" y="2050244"/>
            <a:ext cx="2681025" cy="164213"/>
          </a:xfrm>
          <a:custGeom>
            <a:avLst/>
            <a:gdLst/>
            <a:ahLst/>
            <a:cxnLst/>
            <a:rect r="r" b="b" t="t" l="l"/>
            <a:pathLst>
              <a:path h="164213" w="2681025">
                <a:moveTo>
                  <a:pt x="0" y="0"/>
                </a:moveTo>
                <a:lnTo>
                  <a:pt x="2681025" y="0"/>
                </a:lnTo>
                <a:lnTo>
                  <a:pt x="2681025" y="164212"/>
                </a:lnTo>
                <a:lnTo>
                  <a:pt x="0" y="164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0" id="30"/>
          <p:cNvGrpSpPr/>
          <p:nvPr/>
        </p:nvGrpSpPr>
        <p:grpSpPr>
          <a:xfrm rot="0">
            <a:off x="926534" y="8756919"/>
            <a:ext cx="677751" cy="67775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33" id="33"/>
          <p:cNvSpPr/>
          <p:nvPr/>
        </p:nvSpPr>
        <p:spPr>
          <a:xfrm flipH="false" flipV="false" rot="0">
            <a:off x="9346342" y="4079378"/>
            <a:ext cx="7648157" cy="5172935"/>
          </a:xfrm>
          <a:custGeom>
            <a:avLst/>
            <a:gdLst/>
            <a:ahLst/>
            <a:cxnLst/>
            <a:rect r="r" b="b" t="t" l="l"/>
            <a:pathLst>
              <a:path h="5172935" w="7648157">
                <a:moveTo>
                  <a:pt x="0" y="0"/>
                </a:moveTo>
                <a:lnTo>
                  <a:pt x="7648156" y="0"/>
                </a:lnTo>
                <a:lnTo>
                  <a:pt x="7648156" y="5172935"/>
                </a:lnTo>
                <a:lnTo>
                  <a:pt x="0" y="51729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4" id="34"/>
          <p:cNvSpPr txBox="true"/>
          <p:nvPr/>
        </p:nvSpPr>
        <p:spPr>
          <a:xfrm rot="0">
            <a:off x="9840419" y="5412169"/>
            <a:ext cx="6850961" cy="2200275"/>
          </a:xfrm>
          <a:prstGeom prst="rect">
            <a:avLst/>
          </a:prstGeom>
        </p:spPr>
        <p:txBody>
          <a:bodyPr anchor="t" rtlCol="false" tIns="0" lIns="0" bIns="0" rIns="0">
            <a:spAutoFit/>
          </a:bodyPr>
          <a:lstStyle/>
          <a:p>
            <a:pPr algn="l">
              <a:lnSpc>
                <a:spcPts val="4275"/>
              </a:lnSpc>
            </a:pPr>
            <a:r>
              <a:rPr lang="en-US" b="true" sz="4500" spc="-112">
                <a:solidFill>
                  <a:srgbClr val="000000"/>
                </a:solidFill>
                <a:latin typeface="Comic Sans Bold"/>
                <a:ea typeface="Comic Sans Bold"/>
                <a:cs typeface="Comic Sans Bold"/>
                <a:sym typeface="Comic Sans Bold"/>
              </a:rPr>
              <a:t>Good ideas start with brainstorming, but Great ideas start with a cup of Coffee</a:t>
            </a:r>
          </a:p>
        </p:txBody>
      </p:sp>
      <p:sp>
        <p:nvSpPr>
          <p:cNvPr name="Freeform 35" id="35"/>
          <p:cNvSpPr/>
          <p:nvPr/>
        </p:nvSpPr>
        <p:spPr>
          <a:xfrm flipH="false" flipV="false" rot="2927237">
            <a:off x="12594161" y="-5340612"/>
            <a:ext cx="8800674" cy="10681225"/>
          </a:xfrm>
          <a:custGeom>
            <a:avLst/>
            <a:gdLst/>
            <a:ahLst/>
            <a:cxnLst/>
            <a:rect r="r" b="b" t="t" l="l"/>
            <a:pathLst>
              <a:path h="10681225" w="8800674">
                <a:moveTo>
                  <a:pt x="0" y="0"/>
                </a:moveTo>
                <a:lnTo>
                  <a:pt x="8800674" y="0"/>
                </a:lnTo>
                <a:lnTo>
                  <a:pt x="8800674" y="10681224"/>
                </a:lnTo>
                <a:lnTo>
                  <a:pt x="0" y="10681224"/>
                </a:lnTo>
                <a:lnTo>
                  <a:pt x="0" y="0"/>
                </a:lnTo>
                <a:close/>
              </a:path>
            </a:pathLst>
          </a:custGeom>
          <a:blipFill>
            <a:blip r:embed="rId12"/>
            <a:stretch>
              <a:fillRect l="-3402" t="0" r="-3402" b="0"/>
            </a:stretch>
          </a:blipFill>
        </p:spPr>
      </p:sp>
      <p:sp>
        <p:nvSpPr>
          <p:cNvPr name="Freeform 36" id="36"/>
          <p:cNvSpPr/>
          <p:nvPr/>
        </p:nvSpPr>
        <p:spPr>
          <a:xfrm flipH="false" flipV="false" rot="0">
            <a:off x="12210311" y="6620687"/>
            <a:ext cx="1182913" cy="1802534"/>
          </a:xfrm>
          <a:custGeom>
            <a:avLst/>
            <a:gdLst/>
            <a:ahLst/>
            <a:cxnLst/>
            <a:rect r="r" b="b" t="t" l="l"/>
            <a:pathLst>
              <a:path h="1802534" w="1182913">
                <a:moveTo>
                  <a:pt x="0" y="0"/>
                </a:moveTo>
                <a:lnTo>
                  <a:pt x="1182913" y="0"/>
                </a:lnTo>
                <a:lnTo>
                  <a:pt x="1182913" y="1802534"/>
                </a:lnTo>
                <a:lnTo>
                  <a:pt x="0" y="1802534"/>
                </a:lnTo>
                <a:lnTo>
                  <a:pt x="0" y="0"/>
                </a:lnTo>
                <a:close/>
              </a:path>
            </a:pathLst>
          </a:custGeom>
          <a:blipFill>
            <a:blip r:embed="rId13"/>
            <a:stretch>
              <a:fillRect l="0" t="0" r="0" b="0"/>
            </a:stretch>
          </a:blipFill>
        </p:spPr>
      </p:sp>
      <p:sp>
        <p:nvSpPr>
          <p:cNvPr name="TextBox 37" id="37"/>
          <p:cNvSpPr txBox="true"/>
          <p:nvPr/>
        </p:nvSpPr>
        <p:spPr>
          <a:xfrm rot="0">
            <a:off x="1816395" y="2543742"/>
            <a:ext cx="5852098" cy="301625"/>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Introduction, Process </a:t>
            </a:r>
          </a:p>
        </p:txBody>
      </p:sp>
      <p:sp>
        <p:nvSpPr>
          <p:cNvPr name="TextBox 38" id="38"/>
          <p:cNvSpPr txBox="true"/>
          <p:nvPr/>
        </p:nvSpPr>
        <p:spPr>
          <a:xfrm rot="0">
            <a:off x="1816395" y="3543944"/>
            <a:ext cx="5852098" cy="301625"/>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Data and EDA analysis</a:t>
            </a:r>
          </a:p>
        </p:txBody>
      </p:sp>
      <p:sp>
        <p:nvSpPr>
          <p:cNvPr name="TextBox 39" id="39"/>
          <p:cNvSpPr txBox="true"/>
          <p:nvPr/>
        </p:nvSpPr>
        <p:spPr>
          <a:xfrm rot="0">
            <a:off x="1852975" y="4544146"/>
            <a:ext cx="5852098" cy="301625"/>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Pre-processing and model building</a:t>
            </a:r>
          </a:p>
        </p:txBody>
      </p:sp>
      <p:sp>
        <p:nvSpPr>
          <p:cNvPr name="TextBox 40" id="40"/>
          <p:cNvSpPr txBox="true"/>
          <p:nvPr/>
        </p:nvSpPr>
        <p:spPr>
          <a:xfrm rot="0">
            <a:off x="1816395" y="5502996"/>
            <a:ext cx="4142929"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omic Sans Bold"/>
                <a:ea typeface="Comic Sans Bold"/>
                <a:cs typeface="Comic Sans Bold"/>
                <a:sym typeface="Comic Sans Bold"/>
              </a:rPr>
              <a:t>Model evaluation and optimization</a:t>
            </a:r>
          </a:p>
        </p:txBody>
      </p:sp>
      <p:sp>
        <p:nvSpPr>
          <p:cNvPr name="TextBox 41" id="41"/>
          <p:cNvSpPr txBox="true"/>
          <p:nvPr/>
        </p:nvSpPr>
        <p:spPr>
          <a:xfrm rot="0">
            <a:off x="1816395" y="6754140"/>
            <a:ext cx="5116425" cy="339725"/>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Comic Sans Bold"/>
                <a:ea typeface="Comic Sans Bold"/>
                <a:cs typeface="Comic Sans Bold"/>
                <a:sym typeface="Comic Sans Bold"/>
              </a:rPr>
              <a:t>Choice of model and metrics</a:t>
            </a:r>
          </a:p>
        </p:txBody>
      </p:sp>
      <p:sp>
        <p:nvSpPr>
          <p:cNvPr name="TextBox 42" id="42"/>
          <p:cNvSpPr txBox="true"/>
          <p:nvPr/>
        </p:nvSpPr>
        <p:spPr>
          <a:xfrm rot="0">
            <a:off x="1852975" y="7762406"/>
            <a:ext cx="6247490" cy="339725"/>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Comic Sans Bold"/>
                <a:ea typeface="Comic Sans Bold"/>
                <a:cs typeface="Comic Sans Bold"/>
                <a:sym typeface="Comic Sans Bold"/>
              </a:rPr>
              <a:t>Implementation, challenges and recommendations</a:t>
            </a:r>
          </a:p>
        </p:txBody>
      </p:sp>
      <p:sp>
        <p:nvSpPr>
          <p:cNvPr name="TextBox 43" id="43"/>
          <p:cNvSpPr txBox="true"/>
          <p:nvPr/>
        </p:nvSpPr>
        <p:spPr>
          <a:xfrm rot="0">
            <a:off x="1028700" y="2617578"/>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1</a:t>
            </a:r>
          </a:p>
        </p:txBody>
      </p:sp>
      <p:sp>
        <p:nvSpPr>
          <p:cNvPr name="TextBox 44" id="44"/>
          <p:cNvSpPr txBox="true"/>
          <p:nvPr/>
        </p:nvSpPr>
        <p:spPr>
          <a:xfrm rot="0">
            <a:off x="1028700" y="356111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2</a:t>
            </a:r>
          </a:p>
        </p:txBody>
      </p:sp>
      <p:sp>
        <p:nvSpPr>
          <p:cNvPr name="TextBox 45" id="45"/>
          <p:cNvSpPr txBox="true"/>
          <p:nvPr/>
        </p:nvSpPr>
        <p:spPr>
          <a:xfrm rot="0">
            <a:off x="1028700" y="4532081"/>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3</a:t>
            </a:r>
          </a:p>
        </p:txBody>
      </p:sp>
      <p:sp>
        <p:nvSpPr>
          <p:cNvPr name="TextBox 46" id="46"/>
          <p:cNvSpPr txBox="true"/>
          <p:nvPr/>
        </p:nvSpPr>
        <p:spPr>
          <a:xfrm rot="0">
            <a:off x="1028700" y="561686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4</a:t>
            </a:r>
          </a:p>
        </p:txBody>
      </p:sp>
      <p:sp>
        <p:nvSpPr>
          <p:cNvPr name="TextBox 47" id="47"/>
          <p:cNvSpPr txBox="true"/>
          <p:nvPr/>
        </p:nvSpPr>
        <p:spPr>
          <a:xfrm rot="0">
            <a:off x="1028700" y="6796685"/>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5</a:t>
            </a:r>
          </a:p>
        </p:txBody>
      </p:sp>
      <p:sp>
        <p:nvSpPr>
          <p:cNvPr name="TextBox 48" id="48"/>
          <p:cNvSpPr txBox="true"/>
          <p:nvPr/>
        </p:nvSpPr>
        <p:spPr>
          <a:xfrm rot="0">
            <a:off x="1028700" y="7774688"/>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6</a:t>
            </a:r>
          </a:p>
        </p:txBody>
      </p:sp>
      <p:sp>
        <p:nvSpPr>
          <p:cNvPr name="TextBox 49" id="49"/>
          <p:cNvSpPr txBox="true"/>
          <p:nvPr/>
        </p:nvSpPr>
        <p:spPr>
          <a:xfrm rot="0">
            <a:off x="1028700" y="8932917"/>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7</a:t>
            </a:r>
          </a:p>
        </p:txBody>
      </p:sp>
      <p:sp>
        <p:nvSpPr>
          <p:cNvPr name="TextBox 50" id="50"/>
          <p:cNvSpPr txBox="true"/>
          <p:nvPr/>
        </p:nvSpPr>
        <p:spPr>
          <a:xfrm rot="0">
            <a:off x="1816395" y="8890372"/>
            <a:ext cx="3068538"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omic Sans Bold"/>
                <a:ea typeface="Comic Sans Bold"/>
                <a:cs typeface="Comic Sans Bold"/>
                <a:sym typeface="Comic Sans Bold"/>
              </a:rPr>
              <a:t>Future scope for project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93224"/>
        </a:solidFill>
      </p:bgPr>
    </p:bg>
    <p:spTree>
      <p:nvGrpSpPr>
        <p:cNvPr id="1" name=""/>
        <p:cNvGrpSpPr/>
        <p:nvPr/>
      </p:nvGrpSpPr>
      <p:grpSpPr>
        <a:xfrm>
          <a:off x="0" y="0"/>
          <a:ext cx="0" cy="0"/>
          <a:chOff x="0" y="0"/>
          <a:chExt cx="0" cy="0"/>
        </a:xfrm>
      </p:grpSpPr>
      <p:grpSp>
        <p:nvGrpSpPr>
          <p:cNvPr name="Group 2" id="2"/>
          <p:cNvGrpSpPr/>
          <p:nvPr/>
        </p:nvGrpSpPr>
        <p:grpSpPr>
          <a:xfrm rot="0">
            <a:off x="3857114" y="6411514"/>
            <a:ext cx="2664513" cy="598734"/>
            <a:chOff x="0" y="0"/>
            <a:chExt cx="701765" cy="157691"/>
          </a:xfrm>
        </p:grpSpPr>
        <p:sp>
          <p:nvSpPr>
            <p:cNvPr name="Freeform 3" id="3"/>
            <p:cNvSpPr/>
            <p:nvPr/>
          </p:nvSpPr>
          <p:spPr>
            <a:xfrm flipH="false" flipV="false" rot="0">
              <a:off x="0" y="0"/>
              <a:ext cx="701765" cy="157691"/>
            </a:xfrm>
            <a:custGeom>
              <a:avLst/>
              <a:gdLst/>
              <a:ahLst/>
              <a:cxnLst/>
              <a:rect r="r" b="b" t="t" l="l"/>
              <a:pathLst>
                <a:path h="157691" w="701765">
                  <a:moveTo>
                    <a:pt x="0" y="0"/>
                  </a:moveTo>
                  <a:lnTo>
                    <a:pt x="701765" y="0"/>
                  </a:lnTo>
                  <a:lnTo>
                    <a:pt x="701765" y="157691"/>
                  </a:lnTo>
                  <a:lnTo>
                    <a:pt x="0" y="157691"/>
                  </a:lnTo>
                  <a:close/>
                </a:path>
              </a:pathLst>
            </a:custGeom>
            <a:solidFill>
              <a:srgbClr val="DFC2A6"/>
            </a:solidFill>
          </p:spPr>
        </p:sp>
        <p:sp>
          <p:nvSpPr>
            <p:cNvPr name="TextBox 4" id="4"/>
            <p:cNvSpPr txBox="true"/>
            <p:nvPr/>
          </p:nvSpPr>
          <p:spPr>
            <a:xfrm>
              <a:off x="0" y="0"/>
              <a:ext cx="701765" cy="157691"/>
            </a:xfrm>
            <a:prstGeom prst="rect">
              <a:avLst/>
            </a:prstGeom>
          </p:spPr>
          <p:txBody>
            <a:bodyPr anchor="ctr" rtlCol="false" tIns="50800" lIns="50800" bIns="50800" rIns="50800"/>
            <a:lstStyle/>
            <a:p>
              <a:pPr algn="ctr">
                <a:lnSpc>
                  <a:spcPts val="2499"/>
                </a:lnSpc>
              </a:pPr>
            </a:p>
          </p:txBody>
        </p:sp>
      </p:grpSp>
      <p:grpSp>
        <p:nvGrpSpPr>
          <p:cNvPr name="Group 5" id="5"/>
          <p:cNvGrpSpPr/>
          <p:nvPr/>
        </p:nvGrpSpPr>
        <p:grpSpPr>
          <a:xfrm rot="0">
            <a:off x="0" y="0"/>
            <a:ext cx="18288000" cy="4352852"/>
            <a:chOff x="0" y="0"/>
            <a:chExt cx="1595409" cy="379734"/>
          </a:xfrm>
        </p:grpSpPr>
        <p:sp>
          <p:nvSpPr>
            <p:cNvPr name="Freeform 6" id="6"/>
            <p:cNvSpPr/>
            <p:nvPr/>
          </p:nvSpPr>
          <p:spPr>
            <a:xfrm flipH="false" flipV="false" rot="0">
              <a:off x="0" y="0"/>
              <a:ext cx="1595409" cy="379734"/>
            </a:xfrm>
            <a:custGeom>
              <a:avLst/>
              <a:gdLst/>
              <a:ahLst/>
              <a:cxnLst/>
              <a:rect r="r" b="b" t="t" l="l"/>
              <a:pathLst>
                <a:path h="379734" w="1595409">
                  <a:moveTo>
                    <a:pt x="0" y="0"/>
                  </a:moveTo>
                  <a:lnTo>
                    <a:pt x="1595409" y="0"/>
                  </a:lnTo>
                  <a:lnTo>
                    <a:pt x="1595409" y="379734"/>
                  </a:lnTo>
                  <a:lnTo>
                    <a:pt x="0" y="379734"/>
                  </a:lnTo>
                  <a:close/>
                </a:path>
              </a:pathLst>
            </a:custGeom>
            <a:blipFill>
              <a:blip r:embed="rId2"/>
              <a:stretch>
                <a:fillRect l="0" t="-60889" r="0" b="-119027"/>
              </a:stretch>
            </a:blipFill>
          </p:spPr>
        </p:sp>
      </p:grpSp>
      <p:grpSp>
        <p:nvGrpSpPr>
          <p:cNvPr name="Group 7" id="7"/>
          <p:cNvGrpSpPr/>
          <p:nvPr/>
        </p:nvGrpSpPr>
        <p:grpSpPr>
          <a:xfrm rot="0">
            <a:off x="5904959" y="8258769"/>
            <a:ext cx="2664513" cy="598734"/>
            <a:chOff x="0" y="0"/>
            <a:chExt cx="701765" cy="157691"/>
          </a:xfrm>
        </p:grpSpPr>
        <p:sp>
          <p:nvSpPr>
            <p:cNvPr name="Freeform 8" id="8"/>
            <p:cNvSpPr/>
            <p:nvPr/>
          </p:nvSpPr>
          <p:spPr>
            <a:xfrm flipH="false" flipV="false" rot="0">
              <a:off x="0" y="0"/>
              <a:ext cx="701765" cy="157691"/>
            </a:xfrm>
            <a:custGeom>
              <a:avLst/>
              <a:gdLst/>
              <a:ahLst/>
              <a:cxnLst/>
              <a:rect r="r" b="b" t="t" l="l"/>
              <a:pathLst>
                <a:path h="157691" w="701765">
                  <a:moveTo>
                    <a:pt x="0" y="0"/>
                  </a:moveTo>
                  <a:lnTo>
                    <a:pt x="701765" y="0"/>
                  </a:lnTo>
                  <a:lnTo>
                    <a:pt x="701765" y="157691"/>
                  </a:lnTo>
                  <a:lnTo>
                    <a:pt x="0" y="157691"/>
                  </a:lnTo>
                  <a:close/>
                </a:path>
              </a:pathLst>
            </a:custGeom>
            <a:solidFill>
              <a:srgbClr val="DFC2A6"/>
            </a:solidFill>
          </p:spPr>
        </p:sp>
        <p:sp>
          <p:nvSpPr>
            <p:cNvPr name="TextBox 9" id="9"/>
            <p:cNvSpPr txBox="true"/>
            <p:nvPr/>
          </p:nvSpPr>
          <p:spPr>
            <a:xfrm>
              <a:off x="0" y="0"/>
              <a:ext cx="701765" cy="157691"/>
            </a:xfrm>
            <a:prstGeom prst="rect">
              <a:avLst/>
            </a:prstGeom>
          </p:spPr>
          <p:txBody>
            <a:bodyPr anchor="ctr" rtlCol="false" tIns="50800" lIns="50800" bIns="50800" rIns="50800"/>
            <a:lstStyle/>
            <a:p>
              <a:pPr algn="ctr">
                <a:lnSpc>
                  <a:spcPts val="2499"/>
                </a:lnSpc>
              </a:pPr>
            </a:p>
          </p:txBody>
        </p:sp>
      </p:grpSp>
      <p:grpSp>
        <p:nvGrpSpPr>
          <p:cNvPr name="Group 10" id="10"/>
          <p:cNvGrpSpPr/>
          <p:nvPr/>
        </p:nvGrpSpPr>
        <p:grpSpPr>
          <a:xfrm rot="0">
            <a:off x="7811744" y="6411514"/>
            <a:ext cx="2664513" cy="598734"/>
            <a:chOff x="0" y="0"/>
            <a:chExt cx="701765" cy="157691"/>
          </a:xfrm>
        </p:grpSpPr>
        <p:sp>
          <p:nvSpPr>
            <p:cNvPr name="Freeform 11" id="11"/>
            <p:cNvSpPr/>
            <p:nvPr/>
          </p:nvSpPr>
          <p:spPr>
            <a:xfrm flipH="false" flipV="false" rot="0">
              <a:off x="0" y="0"/>
              <a:ext cx="701765" cy="157691"/>
            </a:xfrm>
            <a:custGeom>
              <a:avLst/>
              <a:gdLst/>
              <a:ahLst/>
              <a:cxnLst/>
              <a:rect r="r" b="b" t="t" l="l"/>
              <a:pathLst>
                <a:path h="157691" w="701765">
                  <a:moveTo>
                    <a:pt x="0" y="0"/>
                  </a:moveTo>
                  <a:lnTo>
                    <a:pt x="701765" y="0"/>
                  </a:lnTo>
                  <a:lnTo>
                    <a:pt x="701765" y="157691"/>
                  </a:lnTo>
                  <a:lnTo>
                    <a:pt x="0" y="157691"/>
                  </a:lnTo>
                  <a:close/>
                </a:path>
              </a:pathLst>
            </a:custGeom>
            <a:solidFill>
              <a:srgbClr val="DFC2A6"/>
            </a:solidFill>
          </p:spPr>
        </p:sp>
        <p:sp>
          <p:nvSpPr>
            <p:cNvPr name="TextBox 12" id="12"/>
            <p:cNvSpPr txBox="true"/>
            <p:nvPr/>
          </p:nvSpPr>
          <p:spPr>
            <a:xfrm>
              <a:off x="0" y="0"/>
              <a:ext cx="701765" cy="157691"/>
            </a:xfrm>
            <a:prstGeom prst="rect">
              <a:avLst/>
            </a:prstGeom>
          </p:spPr>
          <p:txBody>
            <a:bodyPr anchor="ctr" rtlCol="false" tIns="50800" lIns="50800" bIns="50800" rIns="50800"/>
            <a:lstStyle/>
            <a:p>
              <a:pPr algn="ctr">
                <a:lnSpc>
                  <a:spcPts val="2499"/>
                </a:lnSpc>
              </a:pPr>
            </a:p>
          </p:txBody>
        </p:sp>
      </p:grpSp>
      <p:grpSp>
        <p:nvGrpSpPr>
          <p:cNvPr name="Group 13" id="13"/>
          <p:cNvGrpSpPr/>
          <p:nvPr/>
        </p:nvGrpSpPr>
        <p:grpSpPr>
          <a:xfrm rot="0">
            <a:off x="9859588" y="8258769"/>
            <a:ext cx="2945040" cy="598734"/>
            <a:chOff x="0" y="0"/>
            <a:chExt cx="775648" cy="157691"/>
          </a:xfrm>
        </p:grpSpPr>
        <p:sp>
          <p:nvSpPr>
            <p:cNvPr name="Freeform 14" id="14"/>
            <p:cNvSpPr/>
            <p:nvPr/>
          </p:nvSpPr>
          <p:spPr>
            <a:xfrm flipH="false" flipV="false" rot="0">
              <a:off x="0" y="0"/>
              <a:ext cx="775648" cy="157691"/>
            </a:xfrm>
            <a:custGeom>
              <a:avLst/>
              <a:gdLst/>
              <a:ahLst/>
              <a:cxnLst/>
              <a:rect r="r" b="b" t="t" l="l"/>
              <a:pathLst>
                <a:path h="157691" w="775648">
                  <a:moveTo>
                    <a:pt x="0" y="0"/>
                  </a:moveTo>
                  <a:lnTo>
                    <a:pt x="775648" y="0"/>
                  </a:lnTo>
                  <a:lnTo>
                    <a:pt x="775648" y="157691"/>
                  </a:lnTo>
                  <a:lnTo>
                    <a:pt x="0" y="157691"/>
                  </a:lnTo>
                  <a:close/>
                </a:path>
              </a:pathLst>
            </a:custGeom>
            <a:solidFill>
              <a:srgbClr val="DFC2A6"/>
            </a:solidFill>
          </p:spPr>
        </p:sp>
        <p:sp>
          <p:nvSpPr>
            <p:cNvPr name="TextBox 15" id="15"/>
            <p:cNvSpPr txBox="true"/>
            <p:nvPr/>
          </p:nvSpPr>
          <p:spPr>
            <a:xfrm>
              <a:off x="0" y="0"/>
              <a:ext cx="775648" cy="157691"/>
            </a:xfrm>
            <a:prstGeom prst="rect">
              <a:avLst/>
            </a:prstGeom>
          </p:spPr>
          <p:txBody>
            <a:bodyPr anchor="ctr" rtlCol="false" tIns="50800" lIns="50800" bIns="50800" rIns="50800"/>
            <a:lstStyle/>
            <a:p>
              <a:pPr algn="ctr">
                <a:lnSpc>
                  <a:spcPts val="2499"/>
                </a:lnSpc>
              </a:pPr>
            </a:p>
          </p:txBody>
        </p:sp>
      </p:grpSp>
      <p:grpSp>
        <p:nvGrpSpPr>
          <p:cNvPr name="Group 16" id="16"/>
          <p:cNvGrpSpPr/>
          <p:nvPr/>
        </p:nvGrpSpPr>
        <p:grpSpPr>
          <a:xfrm rot="0">
            <a:off x="11766373" y="6411514"/>
            <a:ext cx="2664513" cy="598734"/>
            <a:chOff x="0" y="0"/>
            <a:chExt cx="701765" cy="157691"/>
          </a:xfrm>
        </p:grpSpPr>
        <p:sp>
          <p:nvSpPr>
            <p:cNvPr name="Freeform 17" id="17"/>
            <p:cNvSpPr/>
            <p:nvPr/>
          </p:nvSpPr>
          <p:spPr>
            <a:xfrm flipH="false" flipV="false" rot="0">
              <a:off x="0" y="0"/>
              <a:ext cx="701765" cy="157691"/>
            </a:xfrm>
            <a:custGeom>
              <a:avLst/>
              <a:gdLst/>
              <a:ahLst/>
              <a:cxnLst/>
              <a:rect r="r" b="b" t="t" l="l"/>
              <a:pathLst>
                <a:path h="157691" w="701765">
                  <a:moveTo>
                    <a:pt x="0" y="0"/>
                  </a:moveTo>
                  <a:lnTo>
                    <a:pt x="701765" y="0"/>
                  </a:lnTo>
                  <a:lnTo>
                    <a:pt x="701765" y="157691"/>
                  </a:lnTo>
                  <a:lnTo>
                    <a:pt x="0" y="157691"/>
                  </a:lnTo>
                  <a:close/>
                </a:path>
              </a:pathLst>
            </a:custGeom>
            <a:solidFill>
              <a:srgbClr val="DFC2A6"/>
            </a:solidFill>
          </p:spPr>
        </p:sp>
        <p:sp>
          <p:nvSpPr>
            <p:cNvPr name="TextBox 18" id="18"/>
            <p:cNvSpPr txBox="true"/>
            <p:nvPr/>
          </p:nvSpPr>
          <p:spPr>
            <a:xfrm>
              <a:off x="0" y="0"/>
              <a:ext cx="701765" cy="157691"/>
            </a:xfrm>
            <a:prstGeom prst="rect">
              <a:avLst/>
            </a:prstGeom>
          </p:spPr>
          <p:txBody>
            <a:bodyPr anchor="ctr" rtlCol="false" tIns="50800" lIns="50800" bIns="50800" rIns="50800"/>
            <a:lstStyle/>
            <a:p>
              <a:pPr algn="ctr">
                <a:lnSpc>
                  <a:spcPts val="2499"/>
                </a:lnSpc>
              </a:pPr>
            </a:p>
          </p:txBody>
        </p:sp>
      </p:grpSp>
      <p:sp>
        <p:nvSpPr>
          <p:cNvPr name="Freeform 19" id="19"/>
          <p:cNvSpPr/>
          <p:nvPr/>
        </p:nvSpPr>
        <p:spPr>
          <a:xfrm flipH="false" flipV="false" rot="0">
            <a:off x="16828914" y="2606266"/>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3"/>
            <a:stretch>
              <a:fillRect l="0" t="0" r="0" b="0"/>
            </a:stretch>
          </a:blipFill>
        </p:spPr>
      </p:sp>
      <p:sp>
        <p:nvSpPr>
          <p:cNvPr name="Freeform 20" id="20"/>
          <p:cNvSpPr/>
          <p:nvPr/>
        </p:nvSpPr>
        <p:spPr>
          <a:xfrm flipH="false" flipV="false" rot="0">
            <a:off x="2515101" y="9121140"/>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4"/>
            <a:stretch>
              <a:fillRect l="0" t="0" r="0" b="0"/>
            </a:stretch>
          </a:blipFill>
        </p:spPr>
      </p:sp>
      <p:sp>
        <p:nvSpPr>
          <p:cNvPr name="Freeform 21" id="21"/>
          <p:cNvSpPr/>
          <p:nvPr/>
        </p:nvSpPr>
        <p:spPr>
          <a:xfrm flipH="false" flipV="false" rot="0">
            <a:off x="-1502118" y="3678539"/>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sp>
        <p:nvSpPr>
          <p:cNvPr name="Freeform 22" id="22"/>
          <p:cNvSpPr/>
          <p:nvPr/>
        </p:nvSpPr>
        <p:spPr>
          <a:xfrm flipH="false" flipV="false" rot="0">
            <a:off x="16303251" y="8983980"/>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sp>
        <p:nvSpPr>
          <p:cNvPr name="TextBox 23" id="23"/>
          <p:cNvSpPr txBox="true"/>
          <p:nvPr/>
        </p:nvSpPr>
        <p:spPr>
          <a:xfrm rot="0">
            <a:off x="2725706" y="5166450"/>
            <a:ext cx="12836587" cy="771525"/>
          </a:xfrm>
          <a:prstGeom prst="rect">
            <a:avLst/>
          </a:prstGeom>
        </p:spPr>
        <p:txBody>
          <a:bodyPr anchor="t" rtlCol="false" tIns="0" lIns="0" bIns="0" rIns="0">
            <a:spAutoFit/>
          </a:bodyPr>
          <a:lstStyle/>
          <a:p>
            <a:pPr algn="ctr">
              <a:lnSpc>
                <a:spcPts val="5700"/>
              </a:lnSpc>
            </a:pPr>
            <a:r>
              <a:rPr lang="en-US" sz="6000" spc="-150">
                <a:solidFill>
                  <a:srgbClr val="FFFFFF"/>
                </a:solidFill>
                <a:latin typeface="Comic Sans"/>
                <a:ea typeface="Comic Sans"/>
                <a:cs typeface="Comic Sans"/>
                <a:sym typeface="Comic Sans"/>
              </a:rPr>
              <a:t>The Coffee Production Process</a:t>
            </a:r>
          </a:p>
        </p:txBody>
      </p:sp>
      <p:sp>
        <p:nvSpPr>
          <p:cNvPr name="Freeform 24" id="24"/>
          <p:cNvSpPr/>
          <p:nvPr/>
        </p:nvSpPr>
        <p:spPr>
          <a:xfrm flipH="false" flipV="false" rot="0">
            <a:off x="3045803" y="5314623"/>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4037231" y="5980601"/>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4386598" y="5646928"/>
            <a:ext cx="1597225" cy="1330053"/>
          </a:xfrm>
          <a:custGeom>
            <a:avLst/>
            <a:gdLst/>
            <a:ahLst/>
            <a:cxnLst/>
            <a:rect r="r" b="b" t="t" l="l"/>
            <a:pathLst>
              <a:path h="1330053" w="1597225">
                <a:moveTo>
                  <a:pt x="0" y="0"/>
                </a:moveTo>
                <a:lnTo>
                  <a:pt x="1597225" y="0"/>
                </a:lnTo>
                <a:lnTo>
                  <a:pt x="1597225" y="1330052"/>
                </a:lnTo>
                <a:lnTo>
                  <a:pt x="0" y="13300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4037231" y="6547728"/>
            <a:ext cx="1595017" cy="301625"/>
          </a:xfrm>
          <a:prstGeom prst="rect">
            <a:avLst/>
          </a:prstGeom>
        </p:spPr>
        <p:txBody>
          <a:bodyPr anchor="t" rtlCol="false" tIns="0" lIns="0" bIns="0" rIns="0">
            <a:spAutoFit/>
          </a:bodyPr>
          <a:lstStyle/>
          <a:p>
            <a:pPr algn="just">
              <a:lnSpc>
                <a:spcPts val="2499"/>
              </a:lnSpc>
            </a:pPr>
            <a:r>
              <a:rPr lang="en-US" b="true" sz="1999" spc="-49">
                <a:solidFill>
                  <a:srgbClr val="190A03"/>
                </a:solidFill>
                <a:latin typeface="Comic Sans Bold"/>
                <a:ea typeface="Comic Sans Bold"/>
                <a:cs typeface="Comic Sans Bold"/>
                <a:sym typeface="Comic Sans Bold"/>
              </a:rPr>
              <a:t>Cultivation</a:t>
            </a:r>
          </a:p>
        </p:txBody>
      </p:sp>
      <p:sp>
        <p:nvSpPr>
          <p:cNvPr name="TextBox 28" id="28"/>
          <p:cNvSpPr txBox="true"/>
          <p:nvPr/>
        </p:nvSpPr>
        <p:spPr>
          <a:xfrm rot="0">
            <a:off x="4037231" y="7127199"/>
            <a:ext cx="2905984" cy="283845"/>
          </a:xfrm>
          <a:prstGeom prst="rect">
            <a:avLst/>
          </a:prstGeom>
        </p:spPr>
        <p:txBody>
          <a:bodyPr anchor="t" rtlCol="false" tIns="0" lIns="0" bIns="0" rIns="0">
            <a:spAutoFit/>
          </a:bodyPr>
          <a:lstStyle/>
          <a:p>
            <a:pPr algn="just">
              <a:lnSpc>
                <a:spcPts val="2250"/>
              </a:lnSpc>
            </a:pPr>
            <a:r>
              <a:rPr lang="en-US" sz="1800" spc="-44">
                <a:solidFill>
                  <a:srgbClr val="FFFFFF"/>
                </a:solidFill>
                <a:latin typeface="Comic Sans"/>
                <a:ea typeface="Comic Sans"/>
                <a:cs typeface="Comic Sans"/>
                <a:sym typeface="Comic Sans"/>
              </a:rPr>
              <a:t>Growing coffee plants</a:t>
            </a:r>
          </a:p>
        </p:txBody>
      </p:sp>
      <p:sp>
        <p:nvSpPr>
          <p:cNvPr name="TextBox 29" id="29"/>
          <p:cNvSpPr txBox="true"/>
          <p:nvPr/>
        </p:nvSpPr>
        <p:spPr>
          <a:xfrm rot="0">
            <a:off x="6085075" y="8394983"/>
            <a:ext cx="1595017" cy="301625"/>
          </a:xfrm>
          <a:prstGeom prst="rect">
            <a:avLst/>
          </a:prstGeom>
        </p:spPr>
        <p:txBody>
          <a:bodyPr anchor="t" rtlCol="false" tIns="0" lIns="0" bIns="0" rIns="0">
            <a:spAutoFit/>
          </a:bodyPr>
          <a:lstStyle/>
          <a:p>
            <a:pPr algn="just">
              <a:lnSpc>
                <a:spcPts val="2499"/>
              </a:lnSpc>
            </a:pPr>
            <a:r>
              <a:rPr lang="en-US" b="true" sz="1999" spc="-49">
                <a:solidFill>
                  <a:srgbClr val="190A03"/>
                </a:solidFill>
                <a:latin typeface="Comic Sans Bold"/>
                <a:ea typeface="Comic Sans Bold"/>
                <a:cs typeface="Comic Sans Bold"/>
                <a:sym typeface="Comic Sans Bold"/>
              </a:rPr>
              <a:t>Roasting</a:t>
            </a:r>
          </a:p>
        </p:txBody>
      </p:sp>
      <p:sp>
        <p:nvSpPr>
          <p:cNvPr name="TextBox 30" id="30"/>
          <p:cNvSpPr txBox="true"/>
          <p:nvPr/>
        </p:nvSpPr>
        <p:spPr>
          <a:xfrm rot="0">
            <a:off x="6085075" y="8974455"/>
            <a:ext cx="2484396" cy="283845"/>
          </a:xfrm>
          <a:prstGeom prst="rect">
            <a:avLst/>
          </a:prstGeom>
        </p:spPr>
        <p:txBody>
          <a:bodyPr anchor="t" rtlCol="false" tIns="0" lIns="0" bIns="0" rIns="0">
            <a:spAutoFit/>
          </a:bodyPr>
          <a:lstStyle/>
          <a:p>
            <a:pPr algn="just">
              <a:lnSpc>
                <a:spcPts val="2250"/>
              </a:lnSpc>
            </a:pPr>
            <a:r>
              <a:rPr lang="en-US" sz="1800" spc="-44">
                <a:solidFill>
                  <a:srgbClr val="FFFFFF"/>
                </a:solidFill>
                <a:latin typeface="Comic Sans"/>
                <a:ea typeface="Comic Sans"/>
                <a:cs typeface="Comic Sans"/>
                <a:sym typeface="Comic Sans"/>
              </a:rPr>
              <a:t>Enhancing flavor</a:t>
            </a:r>
          </a:p>
        </p:txBody>
      </p:sp>
      <p:sp>
        <p:nvSpPr>
          <p:cNvPr name="TextBox 31" id="31"/>
          <p:cNvSpPr txBox="true"/>
          <p:nvPr/>
        </p:nvSpPr>
        <p:spPr>
          <a:xfrm rot="0">
            <a:off x="7991860" y="6547728"/>
            <a:ext cx="1595017" cy="301625"/>
          </a:xfrm>
          <a:prstGeom prst="rect">
            <a:avLst/>
          </a:prstGeom>
        </p:spPr>
        <p:txBody>
          <a:bodyPr anchor="t" rtlCol="false" tIns="0" lIns="0" bIns="0" rIns="0">
            <a:spAutoFit/>
          </a:bodyPr>
          <a:lstStyle/>
          <a:p>
            <a:pPr algn="just">
              <a:lnSpc>
                <a:spcPts val="2499"/>
              </a:lnSpc>
            </a:pPr>
            <a:r>
              <a:rPr lang="en-US" b="true" sz="1999" spc="-49">
                <a:solidFill>
                  <a:srgbClr val="190A03"/>
                </a:solidFill>
                <a:latin typeface="Comic Sans Bold"/>
                <a:ea typeface="Comic Sans Bold"/>
                <a:cs typeface="Comic Sans Bold"/>
                <a:sym typeface="Comic Sans Bold"/>
              </a:rPr>
              <a:t>Harvesting</a:t>
            </a:r>
          </a:p>
        </p:txBody>
      </p:sp>
      <p:sp>
        <p:nvSpPr>
          <p:cNvPr name="TextBox 32" id="32"/>
          <p:cNvSpPr txBox="true"/>
          <p:nvPr/>
        </p:nvSpPr>
        <p:spPr>
          <a:xfrm rot="0">
            <a:off x="7991860" y="7127199"/>
            <a:ext cx="2905984" cy="283845"/>
          </a:xfrm>
          <a:prstGeom prst="rect">
            <a:avLst/>
          </a:prstGeom>
        </p:spPr>
        <p:txBody>
          <a:bodyPr anchor="t" rtlCol="false" tIns="0" lIns="0" bIns="0" rIns="0">
            <a:spAutoFit/>
          </a:bodyPr>
          <a:lstStyle/>
          <a:p>
            <a:pPr algn="just">
              <a:lnSpc>
                <a:spcPts val="2250"/>
              </a:lnSpc>
            </a:pPr>
            <a:r>
              <a:rPr lang="en-US" sz="1800" spc="-44">
                <a:solidFill>
                  <a:srgbClr val="FFFFFF"/>
                </a:solidFill>
                <a:latin typeface="Comic Sans"/>
                <a:ea typeface="Comic Sans"/>
                <a:cs typeface="Comic Sans"/>
                <a:sym typeface="Comic Sans"/>
              </a:rPr>
              <a:t>Picking coffee cherries</a:t>
            </a:r>
          </a:p>
        </p:txBody>
      </p:sp>
      <p:sp>
        <p:nvSpPr>
          <p:cNvPr name="TextBox 33" id="33"/>
          <p:cNvSpPr txBox="true"/>
          <p:nvPr/>
        </p:nvSpPr>
        <p:spPr>
          <a:xfrm rot="0">
            <a:off x="10039704" y="8394983"/>
            <a:ext cx="2764924" cy="301625"/>
          </a:xfrm>
          <a:prstGeom prst="rect">
            <a:avLst/>
          </a:prstGeom>
        </p:spPr>
        <p:txBody>
          <a:bodyPr anchor="t" rtlCol="false" tIns="0" lIns="0" bIns="0" rIns="0">
            <a:spAutoFit/>
          </a:bodyPr>
          <a:lstStyle/>
          <a:p>
            <a:pPr algn="just">
              <a:lnSpc>
                <a:spcPts val="2499"/>
              </a:lnSpc>
            </a:pPr>
            <a:r>
              <a:rPr lang="en-US" b="true" sz="1999" spc="-49">
                <a:solidFill>
                  <a:srgbClr val="190A03"/>
                </a:solidFill>
                <a:latin typeface="Comic Sans Bold"/>
                <a:ea typeface="Comic Sans Bold"/>
                <a:cs typeface="Comic Sans Bold"/>
                <a:sym typeface="Comic Sans Bold"/>
              </a:rPr>
              <a:t>Grinding &amp; Brewing</a:t>
            </a:r>
          </a:p>
        </p:txBody>
      </p:sp>
      <p:sp>
        <p:nvSpPr>
          <p:cNvPr name="TextBox 34" id="34"/>
          <p:cNvSpPr txBox="true"/>
          <p:nvPr/>
        </p:nvSpPr>
        <p:spPr>
          <a:xfrm rot="0">
            <a:off x="10039704" y="8974455"/>
            <a:ext cx="2764924" cy="283845"/>
          </a:xfrm>
          <a:prstGeom prst="rect">
            <a:avLst/>
          </a:prstGeom>
        </p:spPr>
        <p:txBody>
          <a:bodyPr anchor="t" rtlCol="false" tIns="0" lIns="0" bIns="0" rIns="0">
            <a:spAutoFit/>
          </a:bodyPr>
          <a:lstStyle/>
          <a:p>
            <a:pPr algn="just">
              <a:lnSpc>
                <a:spcPts val="2250"/>
              </a:lnSpc>
            </a:pPr>
            <a:r>
              <a:rPr lang="en-US" sz="1800" spc="-44">
                <a:solidFill>
                  <a:srgbClr val="FFFFFF"/>
                </a:solidFill>
                <a:latin typeface="Comic Sans"/>
                <a:ea typeface="Comic Sans"/>
                <a:cs typeface="Comic Sans"/>
                <a:sym typeface="Comic Sans"/>
              </a:rPr>
              <a:t>Grinding &amp; Brewing</a:t>
            </a:r>
          </a:p>
        </p:txBody>
      </p:sp>
      <p:sp>
        <p:nvSpPr>
          <p:cNvPr name="TextBox 35" id="35"/>
          <p:cNvSpPr txBox="true"/>
          <p:nvPr/>
        </p:nvSpPr>
        <p:spPr>
          <a:xfrm rot="0">
            <a:off x="11946489" y="6547728"/>
            <a:ext cx="1595017" cy="301625"/>
          </a:xfrm>
          <a:prstGeom prst="rect">
            <a:avLst/>
          </a:prstGeom>
        </p:spPr>
        <p:txBody>
          <a:bodyPr anchor="t" rtlCol="false" tIns="0" lIns="0" bIns="0" rIns="0">
            <a:spAutoFit/>
          </a:bodyPr>
          <a:lstStyle/>
          <a:p>
            <a:pPr algn="just">
              <a:lnSpc>
                <a:spcPts val="2499"/>
              </a:lnSpc>
            </a:pPr>
            <a:r>
              <a:rPr lang="en-US" b="true" sz="1999" spc="-49">
                <a:solidFill>
                  <a:srgbClr val="190A03"/>
                </a:solidFill>
                <a:latin typeface="Comic Sans Bold"/>
                <a:ea typeface="Comic Sans Bold"/>
                <a:cs typeface="Comic Sans Bold"/>
                <a:sym typeface="Comic Sans Bold"/>
              </a:rPr>
              <a:t>Processing</a:t>
            </a:r>
          </a:p>
        </p:txBody>
      </p:sp>
      <p:sp>
        <p:nvSpPr>
          <p:cNvPr name="TextBox 36" id="36"/>
          <p:cNvSpPr txBox="true"/>
          <p:nvPr/>
        </p:nvSpPr>
        <p:spPr>
          <a:xfrm rot="0">
            <a:off x="11766373" y="7127199"/>
            <a:ext cx="2395073" cy="569595"/>
          </a:xfrm>
          <a:prstGeom prst="rect">
            <a:avLst/>
          </a:prstGeom>
        </p:spPr>
        <p:txBody>
          <a:bodyPr anchor="t" rtlCol="false" tIns="0" lIns="0" bIns="0" rIns="0">
            <a:spAutoFit/>
          </a:bodyPr>
          <a:lstStyle/>
          <a:p>
            <a:pPr algn="l">
              <a:lnSpc>
                <a:spcPts val="2250"/>
              </a:lnSpc>
            </a:pPr>
            <a:r>
              <a:rPr lang="en-US" sz="1800" spc="-44">
                <a:solidFill>
                  <a:srgbClr val="FFFFFF"/>
                </a:solidFill>
                <a:latin typeface="Comic Sans"/>
                <a:ea typeface="Comic Sans"/>
                <a:cs typeface="Comic Sans"/>
                <a:sym typeface="Comic Sans"/>
              </a:rPr>
              <a:t>Removing beans from cherries</a:t>
            </a:r>
          </a:p>
        </p:txBody>
      </p:sp>
      <p:sp>
        <p:nvSpPr>
          <p:cNvPr name="Freeform 37" id="37"/>
          <p:cNvSpPr/>
          <p:nvPr/>
        </p:nvSpPr>
        <p:spPr>
          <a:xfrm flipH="false" flipV="false" rot="0">
            <a:off x="8262363" y="7761963"/>
            <a:ext cx="1324514" cy="1102959"/>
          </a:xfrm>
          <a:custGeom>
            <a:avLst/>
            <a:gdLst/>
            <a:ahLst/>
            <a:cxnLst/>
            <a:rect r="r" b="b" t="t" l="l"/>
            <a:pathLst>
              <a:path h="1102959" w="1324514">
                <a:moveTo>
                  <a:pt x="0" y="0"/>
                </a:moveTo>
                <a:lnTo>
                  <a:pt x="1324514" y="0"/>
                </a:lnTo>
                <a:lnTo>
                  <a:pt x="1324514" y="1102959"/>
                </a:lnTo>
                <a:lnTo>
                  <a:pt x="0" y="11029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8" id="38"/>
          <p:cNvGrpSpPr/>
          <p:nvPr/>
        </p:nvGrpSpPr>
        <p:grpSpPr>
          <a:xfrm rot="0">
            <a:off x="14807749" y="5948993"/>
            <a:ext cx="577932" cy="598734"/>
            <a:chOff x="0" y="0"/>
            <a:chExt cx="152212" cy="157691"/>
          </a:xfrm>
        </p:grpSpPr>
        <p:sp>
          <p:nvSpPr>
            <p:cNvPr name="Freeform 39" id="39"/>
            <p:cNvSpPr/>
            <p:nvPr/>
          </p:nvSpPr>
          <p:spPr>
            <a:xfrm flipH="false" flipV="false" rot="0">
              <a:off x="0" y="0"/>
              <a:ext cx="152212" cy="157691"/>
            </a:xfrm>
            <a:custGeom>
              <a:avLst/>
              <a:gdLst/>
              <a:ahLst/>
              <a:cxnLst/>
              <a:rect r="r" b="b" t="t" l="l"/>
              <a:pathLst>
                <a:path h="157691" w="152212">
                  <a:moveTo>
                    <a:pt x="0" y="0"/>
                  </a:moveTo>
                  <a:lnTo>
                    <a:pt x="152212" y="0"/>
                  </a:lnTo>
                  <a:lnTo>
                    <a:pt x="152212" y="157691"/>
                  </a:lnTo>
                  <a:lnTo>
                    <a:pt x="0" y="157691"/>
                  </a:lnTo>
                  <a:close/>
                </a:path>
              </a:pathLst>
            </a:custGeom>
            <a:solidFill>
              <a:srgbClr val="C2A375"/>
            </a:solidFill>
          </p:spPr>
        </p:sp>
        <p:sp>
          <p:nvSpPr>
            <p:cNvPr name="TextBox 40" id="40"/>
            <p:cNvSpPr txBox="true"/>
            <p:nvPr/>
          </p:nvSpPr>
          <p:spPr>
            <a:xfrm>
              <a:off x="0" y="-9525"/>
              <a:ext cx="152212" cy="167216"/>
            </a:xfrm>
            <a:prstGeom prst="rect">
              <a:avLst/>
            </a:prstGeom>
          </p:spPr>
          <p:txBody>
            <a:bodyPr anchor="ctr" rtlCol="false" tIns="50800" lIns="50800" bIns="50800" rIns="50800"/>
            <a:lstStyle/>
            <a:p>
              <a:pPr algn="ctr">
                <a:lnSpc>
                  <a:spcPts val="2624"/>
                </a:lnSpc>
              </a:pPr>
              <a:r>
                <a:rPr lang="en-US" b="true" sz="2099" spc="-52">
                  <a:solidFill>
                    <a:srgbClr val="190A03"/>
                  </a:solidFill>
                  <a:latin typeface="Comic Sans Bold"/>
                  <a:ea typeface="Comic Sans Bold"/>
                  <a:cs typeface="Comic Sans Bold"/>
                  <a:sym typeface="Comic Sans Bold"/>
                </a:rPr>
                <a:t>ML</a:t>
              </a:r>
            </a:p>
          </p:txBody>
        </p:sp>
      </p:grpSp>
      <p:sp>
        <p:nvSpPr>
          <p:cNvPr name="TextBox 41" id="41"/>
          <p:cNvSpPr txBox="true"/>
          <p:nvPr/>
        </p:nvSpPr>
        <p:spPr>
          <a:xfrm rot="0">
            <a:off x="8676292" y="8074943"/>
            <a:ext cx="496657" cy="320040"/>
          </a:xfrm>
          <a:prstGeom prst="rect">
            <a:avLst/>
          </a:prstGeom>
        </p:spPr>
        <p:txBody>
          <a:bodyPr anchor="t" rtlCol="false" tIns="0" lIns="0" bIns="0" rIns="0">
            <a:spAutoFit/>
          </a:bodyPr>
          <a:lstStyle/>
          <a:p>
            <a:pPr algn="just">
              <a:lnSpc>
                <a:spcPts val="2624"/>
              </a:lnSpc>
            </a:pPr>
            <a:r>
              <a:rPr lang="en-US" b="true" sz="2099" spc="-52">
                <a:solidFill>
                  <a:srgbClr val="190A03"/>
                </a:solidFill>
                <a:latin typeface="Comic Sans Bold"/>
                <a:ea typeface="Comic Sans Bold"/>
                <a:cs typeface="Comic Sans Bold"/>
                <a:sym typeface="Comic Sans Bold"/>
              </a:rPr>
              <a:t>ML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9316365" y="-275390"/>
            <a:ext cx="8971635" cy="10837781"/>
            <a:chOff x="0" y="0"/>
            <a:chExt cx="2362900" cy="2854395"/>
          </a:xfrm>
        </p:grpSpPr>
        <p:sp>
          <p:nvSpPr>
            <p:cNvPr name="Freeform 4" id="4"/>
            <p:cNvSpPr/>
            <p:nvPr/>
          </p:nvSpPr>
          <p:spPr>
            <a:xfrm flipH="false" flipV="false" rot="0">
              <a:off x="0" y="0"/>
              <a:ext cx="2362900" cy="2854395"/>
            </a:xfrm>
            <a:custGeom>
              <a:avLst/>
              <a:gdLst/>
              <a:ahLst/>
              <a:cxnLst/>
              <a:rect r="r" b="b" t="t" l="l"/>
              <a:pathLst>
                <a:path h="2854395" w="2362900">
                  <a:moveTo>
                    <a:pt x="0" y="0"/>
                  </a:moveTo>
                  <a:lnTo>
                    <a:pt x="2362900" y="0"/>
                  </a:lnTo>
                  <a:lnTo>
                    <a:pt x="2362900" y="2854395"/>
                  </a:lnTo>
                  <a:lnTo>
                    <a:pt x="0" y="2854395"/>
                  </a:lnTo>
                  <a:close/>
                </a:path>
              </a:pathLst>
            </a:custGeom>
            <a:solidFill>
              <a:srgbClr val="F1DAC3"/>
            </a:solidFill>
          </p:spPr>
        </p:sp>
        <p:sp>
          <p:nvSpPr>
            <p:cNvPr name="TextBox 5" id="5"/>
            <p:cNvSpPr txBox="true"/>
            <p:nvPr/>
          </p:nvSpPr>
          <p:spPr>
            <a:xfrm>
              <a:off x="0" y="0"/>
              <a:ext cx="2362900" cy="2854395"/>
            </a:xfrm>
            <a:prstGeom prst="rect">
              <a:avLst/>
            </a:prstGeom>
          </p:spPr>
          <p:txBody>
            <a:bodyPr anchor="ctr" rtlCol="false" tIns="50800" lIns="50800" bIns="50800" rIns="50800"/>
            <a:lstStyle/>
            <a:p>
              <a:pPr algn="ctr">
                <a:lnSpc>
                  <a:spcPts val="2499"/>
                </a:lnSpc>
              </a:pPr>
            </a:p>
          </p:txBody>
        </p:sp>
      </p:grpSp>
      <p:grpSp>
        <p:nvGrpSpPr>
          <p:cNvPr name="Group 6" id="6"/>
          <p:cNvGrpSpPr/>
          <p:nvPr/>
        </p:nvGrpSpPr>
        <p:grpSpPr>
          <a:xfrm rot="0">
            <a:off x="10007594" y="1753534"/>
            <a:ext cx="6146172" cy="2133703"/>
            <a:chOff x="0" y="0"/>
            <a:chExt cx="812800" cy="282171"/>
          </a:xfrm>
        </p:grpSpPr>
        <p:sp>
          <p:nvSpPr>
            <p:cNvPr name="Freeform 7" id="7"/>
            <p:cNvSpPr/>
            <p:nvPr/>
          </p:nvSpPr>
          <p:spPr>
            <a:xfrm flipH="false" flipV="false" rot="0">
              <a:off x="0" y="0"/>
              <a:ext cx="812800" cy="282171"/>
            </a:xfrm>
            <a:custGeom>
              <a:avLst/>
              <a:gdLst/>
              <a:ahLst/>
              <a:cxnLst/>
              <a:rect r="r" b="b" t="t" l="l"/>
              <a:pathLst>
                <a:path h="282171" w="812800">
                  <a:moveTo>
                    <a:pt x="0" y="0"/>
                  </a:moveTo>
                  <a:lnTo>
                    <a:pt x="812800" y="0"/>
                  </a:lnTo>
                  <a:lnTo>
                    <a:pt x="812800" y="282171"/>
                  </a:lnTo>
                  <a:lnTo>
                    <a:pt x="0" y="282171"/>
                  </a:lnTo>
                  <a:close/>
                </a:path>
              </a:pathLst>
            </a:custGeom>
            <a:blipFill>
              <a:blip r:embed="rId3"/>
              <a:stretch>
                <a:fillRect l="-25502" t="-91874" r="-24705" b="-95855"/>
              </a:stretch>
            </a:blipFill>
          </p:spPr>
        </p:sp>
      </p:grpSp>
      <p:grpSp>
        <p:nvGrpSpPr>
          <p:cNvPr name="Group 8" id="8"/>
          <p:cNvGrpSpPr/>
          <p:nvPr/>
        </p:nvGrpSpPr>
        <p:grpSpPr>
          <a:xfrm rot="0">
            <a:off x="10007594" y="5514403"/>
            <a:ext cx="6146172" cy="2133703"/>
            <a:chOff x="0" y="0"/>
            <a:chExt cx="812800" cy="282171"/>
          </a:xfrm>
        </p:grpSpPr>
        <p:sp>
          <p:nvSpPr>
            <p:cNvPr name="Freeform 9" id="9"/>
            <p:cNvSpPr/>
            <p:nvPr/>
          </p:nvSpPr>
          <p:spPr>
            <a:xfrm flipH="false" flipV="false" rot="0">
              <a:off x="0" y="0"/>
              <a:ext cx="812800" cy="282171"/>
            </a:xfrm>
            <a:custGeom>
              <a:avLst/>
              <a:gdLst/>
              <a:ahLst/>
              <a:cxnLst/>
              <a:rect r="r" b="b" t="t" l="l"/>
              <a:pathLst>
                <a:path h="282171" w="812800">
                  <a:moveTo>
                    <a:pt x="0" y="0"/>
                  </a:moveTo>
                  <a:lnTo>
                    <a:pt x="812800" y="0"/>
                  </a:lnTo>
                  <a:lnTo>
                    <a:pt x="812800" y="282171"/>
                  </a:lnTo>
                  <a:lnTo>
                    <a:pt x="0" y="282171"/>
                  </a:lnTo>
                  <a:close/>
                </a:path>
              </a:pathLst>
            </a:custGeom>
            <a:blipFill>
              <a:blip r:embed="rId4"/>
              <a:stretch>
                <a:fillRect l="0" t="-45957" r="0" b="-45957"/>
              </a:stretch>
            </a:blipFill>
          </p:spPr>
        </p:sp>
      </p:grpSp>
      <p:sp>
        <p:nvSpPr>
          <p:cNvPr name="TextBox 10" id="10"/>
          <p:cNvSpPr txBox="true"/>
          <p:nvPr/>
        </p:nvSpPr>
        <p:spPr>
          <a:xfrm rot="0">
            <a:off x="1816395" y="1524934"/>
            <a:ext cx="5852098" cy="571500"/>
          </a:xfrm>
          <a:prstGeom prst="rect">
            <a:avLst/>
          </a:prstGeom>
        </p:spPr>
        <p:txBody>
          <a:bodyPr anchor="t" rtlCol="false" tIns="0" lIns="0" bIns="0" rIns="0">
            <a:spAutoFit/>
          </a:bodyPr>
          <a:lstStyle/>
          <a:p>
            <a:pPr algn="l">
              <a:lnSpc>
                <a:spcPts val="4275"/>
              </a:lnSpc>
            </a:pPr>
            <a:r>
              <a:rPr lang="en-US" b="true" sz="4500" spc="-112">
                <a:solidFill>
                  <a:srgbClr val="000000"/>
                </a:solidFill>
                <a:latin typeface="Comic Sans Bold"/>
                <a:ea typeface="Comic Sans Bold"/>
                <a:cs typeface="Comic Sans Bold"/>
                <a:sym typeface="Comic Sans Bold"/>
              </a:rPr>
              <a:t>Data Variables</a:t>
            </a:r>
          </a:p>
        </p:txBody>
      </p:sp>
      <p:sp>
        <p:nvSpPr>
          <p:cNvPr name="TextBox 11" id="11"/>
          <p:cNvSpPr txBox="true"/>
          <p:nvPr/>
        </p:nvSpPr>
        <p:spPr>
          <a:xfrm rot="0">
            <a:off x="1852975" y="3050256"/>
            <a:ext cx="5852098" cy="615950"/>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Coffee characteristics (Species, Variety, Processing Method)</a:t>
            </a:r>
          </a:p>
        </p:txBody>
      </p:sp>
      <p:sp>
        <p:nvSpPr>
          <p:cNvPr name="TextBox 12" id="12"/>
          <p:cNvSpPr txBox="true"/>
          <p:nvPr/>
        </p:nvSpPr>
        <p:spPr>
          <a:xfrm rot="0">
            <a:off x="10007594" y="4620958"/>
            <a:ext cx="6302720" cy="283845"/>
          </a:xfrm>
          <a:prstGeom prst="rect">
            <a:avLst/>
          </a:prstGeom>
        </p:spPr>
        <p:txBody>
          <a:bodyPr anchor="t" rtlCol="false" tIns="0" lIns="0" bIns="0" rIns="0">
            <a:spAutoFit/>
          </a:bodyPr>
          <a:lstStyle/>
          <a:p>
            <a:pPr algn="just">
              <a:lnSpc>
                <a:spcPts val="2250"/>
              </a:lnSpc>
            </a:pPr>
            <a:r>
              <a:rPr lang="en-US" sz="1800" spc="-44">
                <a:solidFill>
                  <a:srgbClr val="000000"/>
                </a:solidFill>
                <a:latin typeface="Comic Sans"/>
                <a:ea typeface="Comic Sans"/>
                <a:cs typeface="Comic Sans"/>
                <a:sym typeface="Comic Sans"/>
              </a:rPr>
              <a:t>Smooth flavor, lower caffeine, grown at higher altitudes</a:t>
            </a:r>
          </a:p>
        </p:txBody>
      </p:sp>
      <p:sp>
        <p:nvSpPr>
          <p:cNvPr name="TextBox 13" id="13"/>
          <p:cNvSpPr txBox="true"/>
          <p:nvPr/>
        </p:nvSpPr>
        <p:spPr>
          <a:xfrm rot="0">
            <a:off x="10007594" y="4171844"/>
            <a:ext cx="1478014" cy="301625"/>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Arabica</a:t>
            </a:r>
          </a:p>
        </p:txBody>
      </p:sp>
      <p:sp>
        <p:nvSpPr>
          <p:cNvPr name="TextBox 14" id="14"/>
          <p:cNvSpPr txBox="true"/>
          <p:nvPr/>
        </p:nvSpPr>
        <p:spPr>
          <a:xfrm rot="0">
            <a:off x="10007594" y="8249621"/>
            <a:ext cx="6302720" cy="283845"/>
          </a:xfrm>
          <a:prstGeom prst="rect">
            <a:avLst/>
          </a:prstGeom>
        </p:spPr>
        <p:txBody>
          <a:bodyPr anchor="t" rtlCol="false" tIns="0" lIns="0" bIns="0" rIns="0">
            <a:spAutoFit/>
          </a:bodyPr>
          <a:lstStyle/>
          <a:p>
            <a:pPr algn="just">
              <a:lnSpc>
                <a:spcPts val="2250"/>
              </a:lnSpc>
            </a:pPr>
            <a:r>
              <a:rPr lang="en-US" sz="1800" spc="-44">
                <a:solidFill>
                  <a:srgbClr val="000000"/>
                </a:solidFill>
                <a:latin typeface="Comic Sans"/>
                <a:ea typeface="Comic Sans"/>
                <a:cs typeface="Comic Sans"/>
                <a:sym typeface="Comic Sans"/>
              </a:rPr>
              <a:t>Strong, bitter, higher caffeine, grown in low altitudes</a:t>
            </a:r>
          </a:p>
        </p:txBody>
      </p:sp>
      <p:sp>
        <p:nvSpPr>
          <p:cNvPr name="TextBox 15" id="15"/>
          <p:cNvSpPr txBox="true"/>
          <p:nvPr/>
        </p:nvSpPr>
        <p:spPr>
          <a:xfrm rot="0">
            <a:off x="10007594" y="7800506"/>
            <a:ext cx="1478014" cy="301625"/>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Robusta</a:t>
            </a:r>
          </a:p>
        </p:txBody>
      </p:sp>
      <p:sp>
        <p:nvSpPr>
          <p:cNvPr name="Freeform 16" id="16"/>
          <p:cNvSpPr/>
          <p:nvPr/>
        </p:nvSpPr>
        <p:spPr>
          <a:xfrm flipH="false" flipV="false" rot="0">
            <a:off x="16366587" y="4145043"/>
            <a:ext cx="2918172" cy="3331709"/>
          </a:xfrm>
          <a:custGeom>
            <a:avLst/>
            <a:gdLst/>
            <a:ahLst/>
            <a:cxnLst/>
            <a:rect r="r" b="b" t="t" l="l"/>
            <a:pathLst>
              <a:path h="3331709" w="2918172">
                <a:moveTo>
                  <a:pt x="0" y="0"/>
                </a:moveTo>
                <a:lnTo>
                  <a:pt x="2918172" y="0"/>
                </a:lnTo>
                <a:lnTo>
                  <a:pt x="2918172" y="3331709"/>
                </a:lnTo>
                <a:lnTo>
                  <a:pt x="0" y="3331709"/>
                </a:lnTo>
                <a:lnTo>
                  <a:pt x="0" y="0"/>
                </a:lnTo>
                <a:close/>
              </a:path>
            </a:pathLst>
          </a:custGeom>
          <a:blipFill>
            <a:blip r:embed="rId5"/>
            <a:stretch>
              <a:fillRect l="0" t="0" r="0" b="0"/>
            </a:stretch>
          </a:blipFill>
        </p:spPr>
      </p:sp>
      <p:sp>
        <p:nvSpPr>
          <p:cNvPr name="Freeform 17" id="17"/>
          <p:cNvSpPr/>
          <p:nvPr/>
        </p:nvSpPr>
        <p:spPr>
          <a:xfrm flipH="false" flipV="false" rot="0">
            <a:off x="7984181" y="8819216"/>
            <a:ext cx="2319638" cy="3331709"/>
          </a:xfrm>
          <a:custGeom>
            <a:avLst/>
            <a:gdLst/>
            <a:ahLst/>
            <a:cxnLst/>
            <a:rect r="r" b="b" t="t" l="l"/>
            <a:pathLst>
              <a:path h="3331709" w="2319638">
                <a:moveTo>
                  <a:pt x="0" y="0"/>
                </a:moveTo>
                <a:lnTo>
                  <a:pt x="2319638" y="0"/>
                </a:lnTo>
                <a:lnTo>
                  <a:pt x="2319638" y="3331709"/>
                </a:lnTo>
                <a:lnTo>
                  <a:pt x="0" y="3331709"/>
                </a:lnTo>
                <a:lnTo>
                  <a:pt x="0" y="0"/>
                </a:lnTo>
                <a:close/>
              </a:path>
            </a:pathLst>
          </a:custGeom>
          <a:blipFill>
            <a:blip r:embed="rId6"/>
            <a:stretch>
              <a:fillRect l="0" t="0" r="0" b="0"/>
            </a:stretch>
          </a:blipFill>
        </p:spPr>
      </p:sp>
      <p:sp>
        <p:nvSpPr>
          <p:cNvPr name="Freeform 18" id="18"/>
          <p:cNvSpPr/>
          <p:nvPr/>
        </p:nvSpPr>
        <p:spPr>
          <a:xfrm flipH="false" flipV="false" rot="0">
            <a:off x="0" y="-787967"/>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7"/>
            <a:stretch>
              <a:fillRect l="0" t="0" r="0" b="0"/>
            </a:stretch>
          </a:blipFill>
        </p:spPr>
      </p:sp>
      <p:sp>
        <p:nvSpPr>
          <p:cNvPr name="TextBox 19" id="19"/>
          <p:cNvSpPr txBox="true"/>
          <p:nvPr/>
        </p:nvSpPr>
        <p:spPr>
          <a:xfrm rot="0">
            <a:off x="1816395" y="4335356"/>
            <a:ext cx="5852098" cy="301625"/>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Origin information (Country, Farm, Region)</a:t>
            </a:r>
          </a:p>
        </p:txBody>
      </p:sp>
      <p:sp>
        <p:nvSpPr>
          <p:cNvPr name="TextBox 20" id="20"/>
          <p:cNvSpPr txBox="true"/>
          <p:nvPr/>
        </p:nvSpPr>
        <p:spPr>
          <a:xfrm rot="0">
            <a:off x="1852975" y="5550724"/>
            <a:ext cx="5852098" cy="301625"/>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Quality scores (Aroma, Flavor, Aftertaste, etc.)</a:t>
            </a:r>
          </a:p>
        </p:txBody>
      </p:sp>
      <p:sp>
        <p:nvSpPr>
          <p:cNvPr name="TextBox 21" id="21"/>
          <p:cNvSpPr txBox="true"/>
          <p:nvPr/>
        </p:nvSpPr>
        <p:spPr>
          <a:xfrm rot="0">
            <a:off x="1852975" y="6780924"/>
            <a:ext cx="6339855"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Comic Sans Bold"/>
                <a:ea typeface="Comic Sans Bold"/>
                <a:cs typeface="Comic Sans Bold"/>
                <a:sym typeface="Comic Sans Bold"/>
              </a:rPr>
              <a:t>Production details (Number of Bags, Harvest Year)</a:t>
            </a:r>
          </a:p>
        </p:txBody>
      </p:sp>
      <p:sp>
        <p:nvSpPr>
          <p:cNvPr name="TextBox 22" id="22"/>
          <p:cNvSpPr txBox="true"/>
          <p:nvPr/>
        </p:nvSpPr>
        <p:spPr>
          <a:xfrm rot="0">
            <a:off x="1852975" y="7950469"/>
            <a:ext cx="5116425" cy="339725"/>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Comic Sans Bold"/>
                <a:ea typeface="Comic Sans Bold"/>
                <a:cs typeface="Comic Sans Bold"/>
                <a:sym typeface="Comic Sans Bold"/>
              </a:rPr>
              <a:t>Altitude information</a:t>
            </a:r>
          </a:p>
        </p:txBody>
      </p:sp>
      <p:sp>
        <p:nvSpPr>
          <p:cNvPr name="TextBox 23" id="23"/>
          <p:cNvSpPr txBox="true"/>
          <p:nvPr/>
        </p:nvSpPr>
        <p:spPr>
          <a:xfrm rot="0">
            <a:off x="1852975" y="9158967"/>
            <a:ext cx="3500618" cy="339725"/>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Comic Sans Bold"/>
                <a:ea typeface="Comic Sans Bold"/>
                <a:cs typeface="Comic Sans Bold"/>
                <a:sym typeface="Comic Sans Bold"/>
              </a:rPr>
              <a:t>Certification information</a:t>
            </a:r>
          </a:p>
        </p:txBody>
      </p:sp>
      <p:grpSp>
        <p:nvGrpSpPr>
          <p:cNvPr name="Group 24" id="24"/>
          <p:cNvGrpSpPr/>
          <p:nvPr/>
        </p:nvGrpSpPr>
        <p:grpSpPr>
          <a:xfrm rot="0">
            <a:off x="926534" y="2988455"/>
            <a:ext cx="677751" cy="6777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926534" y="4147294"/>
            <a:ext cx="677751" cy="67775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926534" y="5362661"/>
            <a:ext cx="677751" cy="67775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33" id="33"/>
          <p:cNvGrpSpPr/>
          <p:nvPr/>
        </p:nvGrpSpPr>
        <p:grpSpPr>
          <a:xfrm rot="0">
            <a:off x="929094" y="6630961"/>
            <a:ext cx="677751" cy="67775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36" id="36"/>
          <p:cNvGrpSpPr/>
          <p:nvPr/>
        </p:nvGrpSpPr>
        <p:grpSpPr>
          <a:xfrm rot="0">
            <a:off x="926534" y="7800506"/>
            <a:ext cx="677751" cy="67775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39" id="39"/>
          <p:cNvGrpSpPr/>
          <p:nvPr/>
        </p:nvGrpSpPr>
        <p:grpSpPr>
          <a:xfrm rot="0">
            <a:off x="929094" y="9009005"/>
            <a:ext cx="677751" cy="677751"/>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2" id="42"/>
          <p:cNvSpPr txBox="true"/>
          <p:nvPr/>
        </p:nvSpPr>
        <p:spPr>
          <a:xfrm rot="0">
            <a:off x="1017354" y="3164453"/>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1</a:t>
            </a:r>
          </a:p>
        </p:txBody>
      </p:sp>
      <p:sp>
        <p:nvSpPr>
          <p:cNvPr name="TextBox 43" id="43"/>
          <p:cNvSpPr txBox="true"/>
          <p:nvPr/>
        </p:nvSpPr>
        <p:spPr>
          <a:xfrm rot="0">
            <a:off x="1028700" y="435155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2</a:t>
            </a:r>
          </a:p>
        </p:txBody>
      </p:sp>
      <p:sp>
        <p:nvSpPr>
          <p:cNvPr name="TextBox 44" id="44"/>
          <p:cNvSpPr txBox="true"/>
          <p:nvPr/>
        </p:nvSpPr>
        <p:spPr>
          <a:xfrm rot="0">
            <a:off x="1028700" y="5555168"/>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3</a:t>
            </a:r>
          </a:p>
        </p:txBody>
      </p:sp>
      <p:sp>
        <p:nvSpPr>
          <p:cNvPr name="TextBox 45" id="45"/>
          <p:cNvSpPr txBox="true"/>
          <p:nvPr/>
        </p:nvSpPr>
        <p:spPr>
          <a:xfrm rot="0">
            <a:off x="1028700" y="682346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4</a:t>
            </a:r>
          </a:p>
        </p:txBody>
      </p:sp>
      <p:sp>
        <p:nvSpPr>
          <p:cNvPr name="TextBox 46" id="46"/>
          <p:cNvSpPr txBox="true"/>
          <p:nvPr/>
        </p:nvSpPr>
        <p:spPr>
          <a:xfrm rot="0">
            <a:off x="1017354" y="7976504"/>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5</a:t>
            </a:r>
          </a:p>
        </p:txBody>
      </p:sp>
      <p:sp>
        <p:nvSpPr>
          <p:cNvPr name="TextBox 47" id="47"/>
          <p:cNvSpPr txBox="true"/>
          <p:nvPr/>
        </p:nvSpPr>
        <p:spPr>
          <a:xfrm rot="0">
            <a:off x="1028700" y="916849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6</a:t>
            </a:r>
          </a:p>
        </p:txBody>
      </p:sp>
      <p:sp>
        <p:nvSpPr>
          <p:cNvPr name="Freeform 48" id="48"/>
          <p:cNvSpPr/>
          <p:nvPr/>
        </p:nvSpPr>
        <p:spPr>
          <a:xfrm flipH="false" flipV="false" rot="0">
            <a:off x="1130843" y="1587382"/>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9" id="49"/>
          <p:cNvSpPr/>
          <p:nvPr/>
        </p:nvSpPr>
        <p:spPr>
          <a:xfrm flipH="false" flipV="false" rot="0">
            <a:off x="1852975" y="2219293"/>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93224"/>
        </a:solidFill>
      </p:bgPr>
    </p:bg>
    <p:spTree>
      <p:nvGrpSpPr>
        <p:cNvPr id="1" name=""/>
        <p:cNvGrpSpPr/>
        <p:nvPr/>
      </p:nvGrpSpPr>
      <p:grpSpPr>
        <a:xfrm>
          <a:off x="0" y="0"/>
          <a:ext cx="0" cy="0"/>
          <a:chOff x="0" y="0"/>
          <a:chExt cx="0" cy="0"/>
        </a:xfrm>
      </p:grpSpPr>
      <p:grpSp>
        <p:nvGrpSpPr>
          <p:cNvPr name="Group 2" id="2"/>
          <p:cNvGrpSpPr/>
          <p:nvPr/>
        </p:nvGrpSpPr>
        <p:grpSpPr>
          <a:xfrm rot="0">
            <a:off x="7691392" y="-912656"/>
            <a:ext cx="10321002" cy="10321002"/>
            <a:chOff x="0" y="0"/>
            <a:chExt cx="2718289" cy="2718289"/>
          </a:xfrm>
        </p:grpSpPr>
        <p:sp>
          <p:nvSpPr>
            <p:cNvPr name="Freeform 3" id="3"/>
            <p:cNvSpPr/>
            <p:nvPr/>
          </p:nvSpPr>
          <p:spPr>
            <a:xfrm flipH="false" flipV="false" rot="0">
              <a:off x="0" y="0"/>
              <a:ext cx="2718289" cy="2718289"/>
            </a:xfrm>
            <a:custGeom>
              <a:avLst/>
              <a:gdLst/>
              <a:ahLst/>
              <a:cxnLst/>
              <a:rect r="r" b="b" t="t" l="l"/>
              <a:pathLst>
                <a:path h="2718289" w="2718289">
                  <a:moveTo>
                    <a:pt x="0" y="0"/>
                  </a:moveTo>
                  <a:lnTo>
                    <a:pt x="2718289" y="0"/>
                  </a:lnTo>
                  <a:lnTo>
                    <a:pt x="2718289" y="2718289"/>
                  </a:lnTo>
                  <a:lnTo>
                    <a:pt x="0" y="2718289"/>
                  </a:lnTo>
                  <a:close/>
                </a:path>
              </a:pathLst>
            </a:custGeom>
            <a:solidFill>
              <a:srgbClr val="F1DAC3"/>
            </a:solidFill>
          </p:spPr>
        </p:sp>
        <p:sp>
          <p:nvSpPr>
            <p:cNvPr name="TextBox 4" id="4"/>
            <p:cNvSpPr txBox="true"/>
            <p:nvPr/>
          </p:nvSpPr>
          <p:spPr>
            <a:xfrm>
              <a:off x="0" y="0"/>
              <a:ext cx="2718289" cy="2718289"/>
            </a:xfrm>
            <a:prstGeom prst="rect">
              <a:avLst/>
            </a:prstGeom>
          </p:spPr>
          <p:txBody>
            <a:bodyPr anchor="ctr" rtlCol="false" tIns="50800" lIns="50800" bIns="50800" rIns="50800"/>
            <a:lstStyle/>
            <a:p>
              <a:pPr algn="ctr">
                <a:lnSpc>
                  <a:spcPts val="2499"/>
                </a:lnSpc>
              </a:pPr>
            </a:p>
          </p:txBody>
        </p:sp>
      </p:grpSp>
      <p:grpSp>
        <p:nvGrpSpPr>
          <p:cNvPr name="Group 5" id="5"/>
          <p:cNvGrpSpPr/>
          <p:nvPr/>
        </p:nvGrpSpPr>
        <p:grpSpPr>
          <a:xfrm rot="0">
            <a:off x="0" y="4152524"/>
            <a:ext cx="9576669" cy="5105776"/>
            <a:chOff x="0" y="0"/>
            <a:chExt cx="1266466" cy="675213"/>
          </a:xfrm>
        </p:grpSpPr>
        <p:sp>
          <p:nvSpPr>
            <p:cNvPr name="Freeform 6" id="6"/>
            <p:cNvSpPr/>
            <p:nvPr/>
          </p:nvSpPr>
          <p:spPr>
            <a:xfrm flipH="false" flipV="false" rot="0">
              <a:off x="0" y="0"/>
              <a:ext cx="1266466" cy="675213"/>
            </a:xfrm>
            <a:custGeom>
              <a:avLst/>
              <a:gdLst/>
              <a:ahLst/>
              <a:cxnLst/>
              <a:rect r="r" b="b" t="t" l="l"/>
              <a:pathLst>
                <a:path h="675213" w="1266466">
                  <a:moveTo>
                    <a:pt x="0" y="0"/>
                  </a:moveTo>
                  <a:lnTo>
                    <a:pt x="1266466" y="0"/>
                  </a:lnTo>
                  <a:lnTo>
                    <a:pt x="1266466" y="675213"/>
                  </a:lnTo>
                  <a:lnTo>
                    <a:pt x="0" y="675213"/>
                  </a:lnTo>
                  <a:close/>
                </a:path>
              </a:pathLst>
            </a:custGeom>
            <a:blipFill>
              <a:blip r:embed="rId2"/>
              <a:stretch>
                <a:fillRect l="0" t="-24730" r="0" b="0"/>
              </a:stretch>
            </a:blipFill>
          </p:spPr>
        </p:sp>
      </p:grpSp>
      <p:sp>
        <p:nvSpPr>
          <p:cNvPr name="Freeform 7" id="7"/>
          <p:cNvSpPr/>
          <p:nvPr/>
        </p:nvSpPr>
        <p:spPr>
          <a:xfrm flipH="false" flipV="false" rot="0">
            <a:off x="16109574" y="8394112"/>
            <a:ext cx="2918172" cy="3331709"/>
          </a:xfrm>
          <a:custGeom>
            <a:avLst/>
            <a:gdLst/>
            <a:ahLst/>
            <a:cxnLst/>
            <a:rect r="r" b="b" t="t" l="l"/>
            <a:pathLst>
              <a:path h="3331709" w="2918172">
                <a:moveTo>
                  <a:pt x="0" y="0"/>
                </a:moveTo>
                <a:lnTo>
                  <a:pt x="2918171" y="0"/>
                </a:lnTo>
                <a:lnTo>
                  <a:pt x="2918171" y="3331710"/>
                </a:lnTo>
                <a:lnTo>
                  <a:pt x="0" y="3331710"/>
                </a:lnTo>
                <a:lnTo>
                  <a:pt x="0" y="0"/>
                </a:lnTo>
                <a:close/>
              </a:path>
            </a:pathLst>
          </a:custGeom>
          <a:blipFill>
            <a:blip r:embed="rId3"/>
            <a:stretch>
              <a:fillRect l="0" t="0" r="0" b="0"/>
            </a:stretch>
          </a:blipFill>
        </p:spPr>
      </p:sp>
      <p:sp>
        <p:nvSpPr>
          <p:cNvPr name="Freeform 8" id="8"/>
          <p:cNvSpPr/>
          <p:nvPr/>
        </p:nvSpPr>
        <p:spPr>
          <a:xfrm flipH="false" flipV="false" rot="0">
            <a:off x="5740317" y="-912656"/>
            <a:ext cx="2319638" cy="3331709"/>
          </a:xfrm>
          <a:custGeom>
            <a:avLst/>
            <a:gdLst/>
            <a:ahLst/>
            <a:cxnLst/>
            <a:rect r="r" b="b" t="t" l="l"/>
            <a:pathLst>
              <a:path h="3331709" w="2319638">
                <a:moveTo>
                  <a:pt x="0" y="0"/>
                </a:moveTo>
                <a:lnTo>
                  <a:pt x="2319638" y="0"/>
                </a:lnTo>
                <a:lnTo>
                  <a:pt x="2319638" y="3331710"/>
                </a:lnTo>
                <a:lnTo>
                  <a:pt x="0" y="3331710"/>
                </a:lnTo>
                <a:lnTo>
                  <a:pt x="0" y="0"/>
                </a:lnTo>
                <a:close/>
              </a:path>
            </a:pathLst>
          </a:custGeom>
          <a:blipFill>
            <a:blip r:embed="rId4"/>
            <a:stretch>
              <a:fillRect l="0" t="0" r="0" b="0"/>
            </a:stretch>
          </a:blipFill>
        </p:spPr>
      </p:sp>
      <p:sp>
        <p:nvSpPr>
          <p:cNvPr name="Freeform 9" id="9"/>
          <p:cNvSpPr/>
          <p:nvPr/>
        </p:nvSpPr>
        <p:spPr>
          <a:xfrm flipH="false" flipV="false" rot="0">
            <a:off x="-236709" y="8982799"/>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sp>
        <p:nvSpPr>
          <p:cNvPr name="TextBox 10" id="10"/>
          <p:cNvSpPr txBox="true"/>
          <p:nvPr/>
        </p:nvSpPr>
        <p:spPr>
          <a:xfrm rot="0">
            <a:off x="776389" y="896074"/>
            <a:ext cx="7149268" cy="771525"/>
          </a:xfrm>
          <a:prstGeom prst="rect">
            <a:avLst/>
          </a:prstGeom>
        </p:spPr>
        <p:txBody>
          <a:bodyPr anchor="t" rtlCol="false" tIns="0" lIns="0" bIns="0" rIns="0">
            <a:spAutoFit/>
          </a:bodyPr>
          <a:lstStyle/>
          <a:p>
            <a:pPr algn="l">
              <a:lnSpc>
                <a:spcPts val="5700"/>
              </a:lnSpc>
            </a:pPr>
            <a:r>
              <a:rPr lang="en-US" sz="6000" spc="-150">
                <a:solidFill>
                  <a:srgbClr val="FBF6F2"/>
                </a:solidFill>
                <a:latin typeface="Comic Sans"/>
                <a:ea typeface="Comic Sans"/>
                <a:cs typeface="Comic Sans"/>
                <a:sym typeface="Comic Sans"/>
              </a:rPr>
              <a:t>Literature Review</a:t>
            </a:r>
          </a:p>
        </p:txBody>
      </p:sp>
      <p:sp>
        <p:nvSpPr>
          <p:cNvPr name="TextBox 11" id="11"/>
          <p:cNvSpPr txBox="true"/>
          <p:nvPr/>
        </p:nvSpPr>
        <p:spPr>
          <a:xfrm rot="0">
            <a:off x="9806854" y="3193857"/>
            <a:ext cx="6302720" cy="301625"/>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   Means of Association Rule Mining</a:t>
            </a:r>
          </a:p>
        </p:txBody>
      </p:sp>
      <p:sp>
        <p:nvSpPr>
          <p:cNvPr name="TextBox 12" id="12"/>
          <p:cNvSpPr txBox="true"/>
          <p:nvPr/>
        </p:nvSpPr>
        <p:spPr>
          <a:xfrm rot="0">
            <a:off x="10139981" y="6507019"/>
            <a:ext cx="7604948" cy="2284095"/>
          </a:xfrm>
          <a:prstGeom prst="rect">
            <a:avLst/>
          </a:prstGeom>
        </p:spPr>
        <p:txBody>
          <a:bodyPr anchor="t" rtlCol="false" tIns="0" lIns="0" bIns="0" rIns="0">
            <a:spAutoFit/>
          </a:bodyPr>
          <a:lstStyle/>
          <a:p>
            <a:pPr algn="just">
              <a:lnSpc>
                <a:spcPts val="2250"/>
              </a:lnSpc>
            </a:pPr>
          </a:p>
          <a:p>
            <a:pPr algn="l">
              <a:lnSpc>
                <a:spcPts val="2250"/>
              </a:lnSpc>
            </a:pPr>
            <a:r>
              <a:rPr lang="en-US" sz="1800" spc="-44">
                <a:solidFill>
                  <a:srgbClr val="000000"/>
                </a:solidFill>
                <a:latin typeface="Comic Sans"/>
                <a:ea typeface="Comic Sans"/>
                <a:cs typeface="Comic Sans"/>
                <a:sym typeface="Comic Sans"/>
              </a:rPr>
              <a:t>Hebatullah H. Farghal, Somaia T. Mansour, Sondos Khattab, Chao Zhao, Mohamed A. Farag. </a:t>
            </a:r>
            <a:r>
              <a:rPr lang="en-US" sz="1800" spc="-44" u="sng">
                <a:solidFill>
                  <a:srgbClr val="000000"/>
                </a:solidFill>
                <a:latin typeface="Comic Sans"/>
                <a:ea typeface="Comic Sans"/>
                <a:cs typeface="Comic Sans"/>
                <a:sym typeface="Comic Sans"/>
                <a:hlinkClick r:id="rId6" tooltip="https://www.sciencedirect.com/journal/food-chemistry"/>
              </a:rPr>
              <a:t>Food Chemistry</a:t>
            </a:r>
            <a:r>
              <a:rPr lang="en-US" sz="1800" spc="-44">
                <a:solidFill>
                  <a:srgbClr val="000000"/>
                </a:solidFill>
                <a:latin typeface="Comic Sans"/>
                <a:ea typeface="Comic Sans"/>
                <a:cs typeface="Comic Sans"/>
                <a:sym typeface="Comic Sans"/>
              </a:rPr>
              <a:t>, </a:t>
            </a:r>
            <a:r>
              <a:rPr lang="en-US" sz="1800" spc="-44" u="sng">
                <a:solidFill>
                  <a:srgbClr val="000000"/>
                </a:solidFill>
                <a:latin typeface="Comic Sans"/>
                <a:ea typeface="Comic Sans"/>
                <a:cs typeface="Comic Sans"/>
                <a:sym typeface="Comic Sans"/>
                <a:hlinkClick r:id="rId7" tooltip="https://www.sciencedirect.com/journal/food-chemistry/vol/394/suppl/C"/>
              </a:rPr>
              <a:t>Volume 394</a:t>
            </a:r>
            <a:r>
              <a:rPr lang="en-US" sz="1800" spc="-44">
                <a:solidFill>
                  <a:srgbClr val="000000"/>
                </a:solidFill>
                <a:latin typeface="Comic Sans"/>
                <a:ea typeface="Comic Sans"/>
                <a:cs typeface="Comic Sans"/>
                <a:sym typeface="Comic Sans"/>
              </a:rPr>
              <a:t>, 15 November 2022, 133529. A comprehensive insight on modern green analyses for quality control determination and processing monitoring in coffee and cocoa seeds. https://www.sciencedirect.com/science/article/abs/pii/S0308814622014911</a:t>
            </a:r>
          </a:p>
          <a:p>
            <a:pPr algn="just">
              <a:lnSpc>
                <a:spcPts val="2250"/>
              </a:lnSpc>
            </a:pPr>
          </a:p>
        </p:txBody>
      </p:sp>
      <p:sp>
        <p:nvSpPr>
          <p:cNvPr name="TextBox 13" id="13"/>
          <p:cNvSpPr txBox="true"/>
          <p:nvPr/>
        </p:nvSpPr>
        <p:spPr>
          <a:xfrm rot="0">
            <a:off x="10139981" y="6090166"/>
            <a:ext cx="6302720" cy="301625"/>
          </a:xfrm>
          <a:prstGeom prst="rect">
            <a:avLst/>
          </a:prstGeom>
        </p:spPr>
        <p:txBody>
          <a:bodyPr anchor="t" rtlCol="false" tIns="0" lIns="0" bIns="0" rIns="0">
            <a:spAutoFit/>
          </a:bodyPr>
          <a:lstStyle/>
          <a:p>
            <a:pPr algn="just">
              <a:lnSpc>
                <a:spcPts val="2499"/>
              </a:lnSpc>
            </a:pPr>
            <a:r>
              <a:rPr lang="en-US" b="true" sz="1999" spc="-49">
                <a:solidFill>
                  <a:srgbClr val="000000"/>
                </a:solidFill>
                <a:latin typeface="Comic Sans Bold"/>
                <a:ea typeface="Comic Sans Bold"/>
                <a:cs typeface="Comic Sans Bold"/>
                <a:sym typeface="Comic Sans Bold"/>
              </a:rPr>
              <a:t>Quality control and process monitoring</a:t>
            </a:r>
          </a:p>
        </p:txBody>
      </p:sp>
      <p:sp>
        <p:nvSpPr>
          <p:cNvPr name="TextBox 14" id="14"/>
          <p:cNvSpPr txBox="true"/>
          <p:nvPr/>
        </p:nvSpPr>
        <p:spPr>
          <a:xfrm rot="0">
            <a:off x="8837754" y="1261418"/>
            <a:ext cx="8907176" cy="1240155"/>
          </a:xfrm>
          <a:prstGeom prst="rect">
            <a:avLst/>
          </a:prstGeom>
        </p:spPr>
        <p:txBody>
          <a:bodyPr anchor="t" rtlCol="false" tIns="0" lIns="0" bIns="0" rIns="0">
            <a:spAutoFit/>
          </a:bodyPr>
          <a:lstStyle/>
          <a:p>
            <a:pPr algn="l">
              <a:lnSpc>
                <a:spcPts val="2519"/>
              </a:lnSpc>
              <a:spcBef>
                <a:spcPct val="0"/>
              </a:spcBef>
            </a:pPr>
            <a:r>
              <a:rPr lang="en-US" sz="1799">
                <a:solidFill>
                  <a:srgbClr val="000000"/>
                </a:solidFill>
                <a:latin typeface="Open Sans"/>
                <a:ea typeface="Open Sans"/>
                <a:cs typeface="Open Sans"/>
                <a:sym typeface="Open Sans"/>
              </a:rPr>
              <a:t>J</a:t>
            </a:r>
            <a:r>
              <a:rPr lang="en-US" sz="1799">
                <a:solidFill>
                  <a:srgbClr val="000000"/>
                </a:solidFill>
                <a:latin typeface="Open Sans"/>
                <a:ea typeface="Open Sans"/>
                <a:cs typeface="Open Sans"/>
                <a:sym typeface="Open Sans"/>
              </a:rPr>
              <a:t>.S. RIBEIRO A, F. AUGUSTO B, T.J.G. SALVA C, M.M.C. FERREIRA. TALANTA VOLUME 101, 15 NOVEMBER 2012, PAGES 253-260. PREDICTION MODELS FOR ARABICA COFFEE BEVERAGE QUALITY BASED ON AROMA ANALYSES AND CHEMOMETRICS. HTTPS://WWW.SCIENCEDIRECT.COM/SCIENCE/ARTICLE/PII/S0039914012007783</a:t>
            </a:r>
          </a:p>
        </p:txBody>
      </p:sp>
      <p:sp>
        <p:nvSpPr>
          <p:cNvPr name="TextBox 15" id="15"/>
          <p:cNvSpPr txBox="true"/>
          <p:nvPr/>
        </p:nvSpPr>
        <p:spPr>
          <a:xfrm rot="0">
            <a:off x="10139981" y="3764161"/>
            <a:ext cx="7604948" cy="1868805"/>
          </a:xfrm>
          <a:prstGeom prst="rect">
            <a:avLst/>
          </a:prstGeom>
        </p:spPr>
        <p:txBody>
          <a:bodyPr anchor="t" rtlCol="false" tIns="0" lIns="0" bIns="0" rIns="0">
            <a:spAutoFit/>
          </a:bodyPr>
          <a:lstStyle/>
          <a:p>
            <a:pPr algn="l">
              <a:lnSpc>
                <a:spcPts val="2519"/>
              </a:lnSpc>
              <a:spcBef>
                <a:spcPct val="0"/>
              </a:spcBef>
            </a:pPr>
            <a:r>
              <a:rPr lang="en-US" sz="1799">
                <a:solidFill>
                  <a:srgbClr val="000000"/>
                </a:solidFill>
                <a:latin typeface="Open Sans"/>
                <a:ea typeface="Open Sans"/>
                <a:cs typeface="Open Sans"/>
                <a:sym typeface="Open Sans"/>
              </a:rPr>
              <a:t>DANIELE APILETTI, ELIANA PASTOR. DEPARTMENT OF CONTROL AND COMPUTER ENGINEERING, POLITECNICO DI TORINO, CORSO DUCA DEGLI ABRUZZI 24, 10129 TORINO, ITALY. CORRELATING ESPRESSO QUALITY WITH COFFEE-MACHINE PARAMETERS BY MEANS OF ASSOCIATION RULE MINING. HTTPS://WWW.MDPI.COM/2079-9292/9/1/100</a:t>
            </a:r>
          </a:p>
        </p:txBody>
      </p:sp>
      <p:grpSp>
        <p:nvGrpSpPr>
          <p:cNvPr name="Group 16" id="16"/>
          <p:cNvGrpSpPr/>
          <p:nvPr/>
        </p:nvGrpSpPr>
        <p:grpSpPr>
          <a:xfrm rot="0">
            <a:off x="8087582" y="414324"/>
            <a:ext cx="677751" cy="67775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9361658" y="3022304"/>
            <a:ext cx="677751" cy="6777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22" id="22"/>
          <p:cNvGrpSpPr/>
          <p:nvPr/>
        </p:nvGrpSpPr>
        <p:grpSpPr>
          <a:xfrm rot="0">
            <a:off x="9361658" y="6005104"/>
            <a:ext cx="677751" cy="6777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25" id="25"/>
          <p:cNvSpPr txBox="true"/>
          <p:nvPr/>
        </p:nvSpPr>
        <p:spPr>
          <a:xfrm rot="0">
            <a:off x="8178402" y="590321"/>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26" id="26"/>
          <p:cNvSpPr txBox="true"/>
          <p:nvPr/>
        </p:nvSpPr>
        <p:spPr>
          <a:xfrm rot="0">
            <a:off x="9452478" y="319830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27" id="27"/>
          <p:cNvSpPr txBox="true"/>
          <p:nvPr/>
        </p:nvSpPr>
        <p:spPr>
          <a:xfrm rot="0">
            <a:off x="9452478" y="618110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Freeform 28" id="28"/>
          <p:cNvSpPr/>
          <p:nvPr/>
        </p:nvSpPr>
        <p:spPr>
          <a:xfrm flipH="false" flipV="false" rot="0">
            <a:off x="225485" y="1092074"/>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8927258" y="535613"/>
            <a:ext cx="6325195"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00000"/>
                </a:solidFill>
                <a:latin typeface="Open Sans Bold"/>
                <a:ea typeface="Open Sans Bold"/>
                <a:cs typeface="Open Sans Bold"/>
                <a:sym typeface="Open Sans Bold"/>
              </a:rPr>
              <a:t>GAS CHROMATOGRAPHY-MASS SPECTROMETRY (GC-MS).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8888" r="0" b="-8888"/>
            </a:stretch>
          </a:blipFill>
        </p:spPr>
      </p:sp>
      <p:sp>
        <p:nvSpPr>
          <p:cNvPr name="TextBox 3" id="3"/>
          <p:cNvSpPr txBox="true"/>
          <p:nvPr/>
        </p:nvSpPr>
        <p:spPr>
          <a:xfrm rot="0">
            <a:off x="427818" y="563562"/>
            <a:ext cx="13304339" cy="771525"/>
          </a:xfrm>
          <a:prstGeom prst="rect">
            <a:avLst/>
          </a:prstGeom>
        </p:spPr>
        <p:txBody>
          <a:bodyPr anchor="t" rtlCol="false" tIns="0" lIns="0" bIns="0" rIns="0">
            <a:spAutoFit/>
          </a:bodyPr>
          <a:lstStyle/>
          <a:p>
            <a:pPr algn="l">
              <a:lnSpc>
                <a:spcPts val="5700"/>
              </a:lnSpc>
            </a:pPr>
            <a:r>
              <a:rPr lang="en-US" b="true" sz="6000" spc="-150">
                <a:solidFill>
                  <a:srgbClr val="000000"/>
                </a:solidFill>
                <a:latin typeface="Comic Sans Bold"/>
                <a:ea typeface="Comic Sans Bold"/>
                <a:cs typeface="Comic Sans Bold"/>
                <a:sym typeface="Comic Sans Bold"/>
              </a:rPr>
              <a:t>EDA - Coffee growing countries</a:t>
            </a:r>
          </a:p>
        </p:txBody>
      </p:sp>
      <p:sp>
        <p:nvSpPr>
          <p:cNvPr name="Freeform 4" id="4"/>
          <p:cNvSpPr/>
          <p:nvPr/>
        </p:nvSpPr>
        <p:spPr>
          <a:xfrm flipH="false" flipV="false" rot="0">
            <a:off x="146892" y="1540736"/>
            <a:ext cx="12244994" cy="6836215"/>
          </a:xfrm>
          <a:custGeom>
            <a:avLst/>
            <a:gdLst/>
            <a:ahLst/>
            <a:cxnLst/>
            <a:rect r="r" b="b" t="t" l="l"/>
            <a:pathLst>
              <a:path h="6836215" w="12244994">
                <a:moveTo>
                  <a:pt x="0" y="0"/>
                </a:moveTo>
                <a:lnTo>
                  <a:pt x="12244993" y="0"/>
                </a:lnTo>
                <a:lnTo>
                  <a:pt x="12244993" y="6836215"/>
                </a:lnTo>
                <a:lnTo>
                  <a:pt x="0" y="6836215"/>
                </a:lnTo>
                <a:lnTo>
                  <a:pt x="0" y="0"/>
                </a:lnTo>
                <a:close/>
              </a:path>
            </a:pathLst>
          </a:custGeom>
          <a:blipFill>
            <a:blip r:embed="rId3"/>
            <a:stretch>
              <a:fillRect l="-11297" t="0" r="-39634" b="-21319"/>
            </a:stretch>
          </a:blipFill>
        </p:spPr>
      </p:sp>
      <p:sp>
        <p:nvSpPr>
          <p:cNvPr name="TextBox 5" id="5"/>
          <p:cNvSpPr txBox="true"/>
          <p:nvPr/>
        </p:nvSpPr>
        <p:spPr>
          <a:xfrm rot="0">
            <a:off x="12857675" y="1634916"/>
            <a:ext cx="4750143" cy="3323927"/>
          </a:xfrm>
          <a:prstGeom prst="rect">
            <a:avLst/>
          </a:prstGeom>
        </p:spPr>
        <p:txBody>
          <a:bodyPr anchor="t" rtlCol="false" tIns="0" lIns="0" bIns="0" rIns="0">
            <a:spAutoFit/>
          </a:bodyPr>
          <a:lstStyle/>
          <a:p>
            <a:pPr algn="l">
              <a:lnSpc>
                <a:spcPts val="2641"/>
              </a:lnSpc>
            </a:pPr>
          </a:p>
          <a:p>
            <a:pPr algn="l">
              <a:lnSpc>
                <a:spcPts val="2641"/>
              </a:lnSpc>
            </a:pPr>
            <a:r>
              <a:rPr lang="en-US" sz="1886">
                <a:solidFill>
                  <a:srgbClr val="000000"/>
                </a:solidFill>
                <a:latin typeface="Comic Sans"/>
                <a:ea typeface="Comic Sans"/>
                <a:cs typeface="Comic Sans"/>
                <a:sym typeface="Comic Sans"/>
              </a:rPr>
              <a:t>Mexico is the highest producing country.</a:t>
            </a:r>
          </a:p>
          <a:p>
            <a:pPr algn="l">
              <a:lnSpc>
                <a:spcPts val="2641"/>
              </a:lnSpc>
            </a:pPr>
            <a:r>
              <a:rPr lang="en-US" sz="1886">
                <a:solidFill>
                  <a:srgbClr val="000000"/>
                </a:solidFill>
                <a:latin typeface="Comic Sans"/>
                <a:ea typeface="Comic Sans"/>
                <a:cs typeface="Comic Sans"/>
                <a:sym typeface="Comic Sans"/>
              </a:rPr>
              <a:t>Country.of.Origin:</a:t>
            </a:r>
          </a:p>
          <a:p>
            <a:pPr algn="l">
              <a:lnSpc>
                <a:spcPts val="2641"/>
              </a:lnSpc>
            </a:pPr>
          </a:p>
          <a:p>
            <a:pPr algn="l">
              <a:lnSpc>
                <a:spcPts val="2641"/>
              </a:lnSpc>
            </a:pPr>
            <a:r>
              <a:rPr lang="en-US" sz="1886">
                <a:solidFill>
                  <a:srgbClr val="000000"/>
                </a:solidFill>
                <a:latin typeface="Comic Sans"/>
                <a:ea typeface="Comic Sans"/>
                <a:cs typeface="Comic Sans"/>
                <a:sym typeface="Comic Sans"/>
              </a:rPr>
              <a:t>Mexico       236</a:t>
            </a:r>
          </a:p>
          <a:p>
            <a:pPr algn="l">
              <a:lnSpc>
                <a:spcPts val="2641"/>
              </a:lnSpc>
            </a:pPr>
            <a:r>
              <a:rPr lang="en-US" sz="1886">
                <a:solidFill>
                  <a:srgbClr val="000000"/>
                </a:solidFill>
                <a:latin typeface="Comic Sans"/>
                <a:ea typeface="Comic Sans"/>
                <a:cs typeface="Comic Sans"/>
                <a:sym typeface="Comic Sans"/>
              </a:rPr>
              <a:t>Colombia     183</a:t>
            </a:r>
          </a:p>
          <a:p>
            <a:pPr algn="l">
              <a:lnSpc>
                <a:spcPts val="2641"/>
              </a:lnSpc>
            </a:pPr>
            <a:r>
              <a:rPr lang="en-US" sz="1886">
                <a:solidFill>
                  <a:srgbClr val="000000"/>
                </a:solidFill>
                <a:latin typeface="Comic Sans"/>
                <a:ea typeface="Comic Sans"/>
                <a:cs typeface="Comic Sans"/>
                <a:sym typeface="Comic Sans"/>
              </a:rPr>
              <a:t>Guatemala   181</a:t>
            </a:r>
          </a:p>
          <a:p>
            <a:pPr algn="l">
              <a:lnSpc>
                <a:spcPts val="2641"/>
              </a:lnSpc>
            </a:pPr>
            <a:r>
              <a:rPr lang="en-US" sz="1886">
                <a:solidFill>
                  <a:srgbClr val="000000"/>
                </a:solidFill>
                <a:latin typeface="Comic Sans"/>
                <a:ea typeface="Comic Sans"/>
                <a:cs typeface="Comic Sans"/>
                <a:sym typeface="Comic Sans"/>
              </a:rPr>
              <a:t>Brazil          132</a:t>
            </a:r>
          </a:p>
          <a:p>
            <a:pPr algn="l">
              <a:lnSpc>
                <a:spcPts val="2641"/>
              </a:lnSpc>
            </a:pPr>
          </a:p>
          <a:p>
            <a:pPr algn="l">
              <a:lnSpc>
                <a:spcPts val="2641"/>
              </a:lnSpc>
              <a:spcBef>
                <a:spcPct val="0"/>
              </a:spcBef>
            </a:pPr>
          </a:p>
        </p:txBody>
      </p:sp>
      <p:sp>
        <p:nvSpPr>
          <p:cNvPr name="Freeform 6" id="6"/>
          <p:cNvSpPr/>
          <p:nvPr/>
        </p:nvSpPr>
        <p:spPr>
          <a:xfrm flipH="false" flipV="false" rot="0">
            <a:off x="135994" y="696395"/>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2857675" y="5695101"/>
            <a:ext cx="4872137" cy="1369060"/>
          </a:xfrm>
          <a:prstGeom prst="rect">
            <a:avLst/>
          </a:prstGeom>
        </p:spPr>
        <p:txBody>
          <a:bodyPr anchor="t" rtlCol="false" tIns="0" lIns="0" bIns="0" rIns="0">
            <a:spAutoFit/>
          </a:bodyPr>
          <a:lstStyle/>
          <a:p>
            <a:pPr algn="ctr">
              <a:lnSpc>
                <a:spcPts val="2239"/>
              </a:lnSpc>
            </a:pPr>
            <a:r>
              <a:rPr lang="en-US" sz="1599" b="true">
                <a:solidFill>
                  <a:srgbClr val="160503"/>
                </a:solidFill>
                <a:latin typeface="Open Sans Bold"/>
                <a:ea typeface="Open Sans Bold"/>
                <a:cs typeface="Open Sans Bold"/>
                <a:sym typeface="Open Sans Bold"/>
              </a:rPr>
              <a:t>Expectation vs Reality:</a:t>
            </a:r>
          </a:p>
          <a:p>
            <a:pPr algn="ctr">
              <a:lnSpc>
                <a:spcPts val="2239"/>
              </a:lnSpc>
            </a:pPr>
          </a:p>
          <a:p>
            <a:pPr algn="just">
              <a:lnSpc>
                <a:spcPts val="2239"/>
              </a:lnSpc>
              <a:spcBef>
                <a:spcPct val="0"/>
              </a:spcBef>
            </a:pPr>
            <a:r>
              <a:rPr lang="en-US" sz="1599">
                <a:solidFill>
                  <a:srgbClr val="160503"/>
                </a:solidFill>
                <a:latin typeface="Open Sans"/>
                <a:ea typeface="Open Sans"/>
                <a:cs typeface="Open Sans"/>
                <a:sym typeface="Open Sans"/>
              </a:rPr>
              <a:t>Expected either Ethiopia or brazil to be the top producers but Mexico turned out to be the highest producer according to dataset</a:t>
            </a:r>
          </a:p>
        </p:txBody>
      </p:sp>
      <p:sp>
        <p:nvSpPr>
          <p:cNvPr name="Freeform 8" id="8"/>
          <p:cNvSpPr/>
          <p:nvPr/>
        </p:nvSpPr>
        <p:spPr>
          <a:xfrm flipH="false" flipV="false" rot="0">
            <a:off x="427818" y="1458629"/>
            <a:ext cx="2681025" cy="164213"/>
          </a:xfrm>
          <a:custGeom>
            <a:avLst/>
            <a:gdLst/>
            <a:ahLst/>
            <a:cxnLst/>
            <a:rect r="r" b="b" t="t" l="l"/>
            <a:pathLst>
              <a:path h="164213" w="2681025">
                <a:moveTo>
                  <a:pt x="0" y="0"/>
                </a:moveTo>
                <a:lnTo>
                  <a:pt x="2681025" y="0"/>
                </a:lnTo>
                <a:lnTo>
                  <a:pt x="2681025" y="164213"/>
                </a:lnTo>
                <a:lnTo>
                  <a:pt x="0" y="164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44" r="0" b="-13444"/>
            </a:stretch>
          </a:blipFill>
        </p:spPr>
      </p:sp>
      <p:grpSp>
        <p:nvGrpSpPr>
          <p:cNvPr name="Group 3" id="3"/>
          <p:cNvGrpSpPr/>
          <p:nvPr/>
        </p:nvGrpSpPr>
        <p:grpSpPr>
          <a:xfrm rot="0">
            <a:off x="3278139" y="1447205"/>
            <a:ext cx="14890870" cy="8839795"/>
            <a:chOff x="0" y="0"/>
            <a:chExt cx="3921875" cy="2328176"/>
          </a:xfrm>
        </p:grpSpPr>
        <p:sp>
          <p:nvSpPr>
            <p:cNvPr name="Freeform 4" id="4"/>
            <p:cNvSpPr/>
            <p:nvPr/>
          </p:nvSpPr>
          <p:spPr>
            <a:xfrm flipH="false" flipV="false" rot="0">
              <a:off x="0" y="0"/>
              <a:ext cx="3921875" cy="2328176"/>
            </a:xfrm>
            <a:custGeom>
              <a:avLst/>
              <a:gdLst/>
              <a:ahLst/>
              <a:cxnLst/>
              <a:rect r="r" b="b" t="t" l="l"/>
              <a:pathLst>
                <a:path h="2328176" w="3921875">
                  <a:moveTo>
                    <a:pt x="0" y="0"/>
                  </a:moveTo>
                  <a:lnTo>
                    <a:pt x="3921875" y="0"/>
                  </a:lnTo>
                  <a:lnTo>
                    <a:pt x="3921875" y="2328176"/>
                  </a:lnTo>
                  <a:lnTo>
                    <a:pt x="0" y="2328176"/>
                  </a:lnTo>
                  <a:close/>
                </a:path>
              </a:pathLst>
            </a:custGeom>
            <a:solidFill>
              <a:srgbClr val="593224"/>
            </a:solidFill>
          </p:spPr>
        </p:sp>
        <p:sp>
          <p:nvSpPr>
            <p:cNvPr name="TextBox 5" id="5"/>
            <p:cNvSpPr txBox="true"/>
            <p:nvPr/>
          </p:nvSpPr>
          <p:spPr>
            <a:xfrm>
              <a:off x="0" y="0"/>
              <a:ext cx="3921875" cy="2328176"/>
            </a:xfrm>
            <a:prstGeom prst="rect">
              <a:avLst/>
            </a:prstGeom>
          </p:spPr>
          <p:txBody>
            <a:bodyPr anchor="ctr" rtlCol="false" tIns="50800" lIns="50800" bIns="50800" rIns="50800"/>
            <a:lstStyle/>
            <a:p>
              <a:pPr algn="ctr">
                <a:lnSpc>
                  <a:spcPts val="2499"/>
                </a:lnSpc>
              </a:pPr>
            </a:p>
          </p:txBody>
        </p:sp>
      </p:grpSp>
      <p:sp>
        <p:nvSpPr>
          <p:cNvPr name="TextBox 6" id="6"/>
          <p:cNvSpPr txBox="true"/>
          <p:nvPr/>
        </p:nvSpPr>
        <p:spPr>
          <a:xfrm rot="0">
            <a:off x="8543275" y="347851"/>
            <a:ext cx="9744725" cy="571500"/>
          </a:xfrm>
          <a:prstGeom prst="rect">
            <a:avLst/>
          </a:prstGeom>
        </p:spPr>
        <p:txBody>
          <a:bodyPr anchor="t" rtlCol="false" tIns="0" lIns="0" bIns="0" rIns="0">
            <a:spAutoFit/>
          </a:bodyPr>
          <a:lstStyle/>
          <a:p>
            <a:pPr algn="l">
              <a:lnSpc>
                <a:spcPts val="4275"/>
              </a:lnSpc>
            </a:pPr>
            <a:r>
              <a:rPr lang="en-US" b="true" sz="4500" spc="-112">
                <a:solidFill>
                  <a:srgbClr val="160503"/>
                </a:solidFill>
                <a:latin typeface="Comic Sans Bold"/>
                <a:ea typeface="Comic Sans Bold"/>
                <a:cs typeface="Comic Sans Bold"/>
                <a:sym typeface="Comic Sans Bold"/>
              </a:rPr>
              <a:t>Data Treatment</a:t>
            </a:r>
          </a:p>
        </p:txBody>
      </p:sp>
      <p:sp>
        <p:nvSpPr>
          <p:cNvPr name="Freeform 7" id="7"/>
          <p:cNvSpPr/>
          <p:nvPr/>
        </p:nvSpPr>
        <p:spPr>
          <a:xfrm flipH="false" flipV="false" rot="0">
            <a:off x="16109574" y="8394112"/>
            <a:ext cx="2918172" cy="3331709"/>
          </a:xfrm>
          <a:custGeom>
            <a:avLst/>
            <a:gdLst/>
            <a:ahLst/>
            <a:cxnLst/>
            <a:rect r="r" b="b" t="t" l="l"/>
            <a:pathLst>
              <a:path h="3331709" w="2918172">
                <a:moveTo>
                  <a:pt x="0" y="0"/>
                </a:moveTo>
                <a:lnTo>
                  <a:pt x="2918171" y="0"/>
                </a:lnTo>
                <a:lnTo>
                  <a:pt x="2918171" y="3331710"/>
                </a:lnTo>
                <a:lnTo>
                  <a:pt x="0" y="3331710"/>
                </a:lnTo>
                <a:lnTo>
                  <a:pt x="0" y="0"/>
                </a:lnTo>
                <a:close/>
              </a:path>
            </a:pathLst>
          </a:custGeom>
          <a:blipFill>
            <a:blip r:embed="rId3"/>
            <a:stretch>
              <a:fillRect l="0" t="0" r="0" b="0"/>
            </a:stretch>
          </a:blipFill>
        </p:spPr>
      </p:sp>
      <p:sp>
        <p:nvSpPr>
          <p:cNvPr name="Freeform 8" id="8"/>
          <p:cNvSpPr/>
          <p:nvPr/>
        </p:nvSpPr>
        <p:spPr>
          <a:xfrm flipH="false" flipV="false" rot="0">
            <a:off x="5740317" y="-912656"/>
            <a:ext cx="2319638" cy="3331709"/>
          </a:xfrm>
          <a:custGeom>
            <a:avLst/>
            <a:gdLst/>
            <a:ahLst/>
            <a:cxnLst/>
            <a:rect r="r" b="b" t="t" l="l"/>
            <a:pathLst>
              <a:path h="3331709" w="2319638">
                <a:moveTo>
                  <a:pt x="0" y="0"/>
                </a:moveTo>
                <a:lnTo>
                  <a:pt x="2319638" y="0"/>
                </a:lnTo>
                <a:lnTo>
                  <a:pt x="2319638" y="3331710"/>
                </a:lnTo>
                <a:lnTo>
                  <a:pt x="0" y="3331710"/>
                </a:lnTo>
                <a:lnTo>
                  <a:pt x="0" y="0"/>
                </a:lnTo>
                <a:close/>
              </a:path>
            </a:pathLst>
          </a:custGeom>
          <a:blipFill>
            <a:blip r:embed="rId4"/>
            <a:stretch>
              <a:fillRect l="0" t="0" r="0" b="0"/>
            </a:stretch>
          </a:blipFill>
        </p:spPr>
      </p:sp>
      <p:sp>
        <p:nvSpPr>
          <p:cNvPr name="Freeform 9" id="9"/>
          <p:cNvSpPr/>
          <p:nvPr/>
        </p:nvSpPr>
        <p:spPr>
          <a:xfrm flipH="false" flipV="false" rot="0">
            <a:off x="-236709" y="8982799"/>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5"/>
            <a:stretch>
              <a:fillRect l="0" t="0" r="0" b="0"/>
            </a:stretch>
          </a:blipFill>
        </p:spPr>
      </p:sp>
      <p:grpSp>
        <p:nvGrpSpPr>
          <p:cNvPr name="Group 10" id="10"/>
          <p:cNvGrpSpPr>
            <a:grpSpLocks noChangeAspect="true"/>
          </p:cNvGrpSpPr>
          <p:nvPr/>
        </p:nvGrpSpPr>
        <p:grpSpPr>
          <a:xfrm rot="0">
            <a:off x="0" y="0"/>
            <a:ext cx="3072683" cy="4339592"/>
            <a:chOff x="0" y="0"/>
            <a:chExt cx="3267456" cy="4614672"/>
          </a:xfrm>
        </p:grpSpPr>
        <p:sp>
          <p:nvSpPr>
            <p:cNvPr name="Freeform 11" id="11"/>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6"/>
              <a:stretch>
                <a:fillRect l="-4" t="0" r="-4" b="0"/>
              </a:stretch>
            </a:blipFill>
          </p:spPr>
        </p:sp>
        <p:sp>
          <p:nvSpPr>
            <p:cNvPr name="Freeform 12" id="12"/>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7"/>
              <a:stretch>
                <a:fillRect l="0" t="-2037" r="0" b="-2037"/>
              </a:stretch>
            </a:blipFill>
          </p:spPr>
        </p:sp>
      </p:grpSp>
      <p:grpSp>
        <p:nvGrpSpPr>
          <p:cNvPr name="Group 13" id="13"/>
          <p:cNvGrpSpPr>
            <a:grpSpLocks noChangeAspect="true"/>
          </p:cNvGrpSpPr>
          <p:nvPr/>
        </p:nvGrpSpPr>
        <p:grpSpPr>
          <a:xfrm rot="0">
            <a:off x="9485487" y="4860678"/>
            <a:ext cx="2852582" cy="4028740"/>
            <a:chOff x="0" y="0"/>
            <a:chExt cx="3267456" cy="4614672"/>
          </a:xfrm>
        </p:grpSpPr>
        <p:sp>
          <p:nvSpPr>
            <p:cNvPr name="Freeform 14" id="14"/>
            <p:cNvSpPr/>
            <p:nvPr/>
          </p:nvSpPr>
          <p:spPr>
            <a:xfrm flipH="false" flipV="false" rot="0">
              <a:off x="0" y="0"/>
              <a:ext cx="3267456" cy="4618736"/>
            </a:xfrm>
            <a:custGeom>
              <a:avLst/>
              <a:gdLst/>
              <a:ahLst/>
              <a:cxnLst/>
              <a:rect r="r" b="b" t="t" l="l"/>
              <a:pathLst>
                <a:path h="4618736" w="3267456">
                  <a:moveTo>
                    <a:pt x="3267456" y="4618736"/>
                  </a:moveTo>
                  <a:lnTo>
                    <a:pt x="0" y="4618736"/>
                  </a:lnTo>
                  <a:lnTo>
                    <a:pt x="0" y="0"/>
                  </a:lnTo>
                  <a:lnTo>
                    <a:pt x="3267456" y="0"/>
                  </a:lnTo>
                  <a:lnTo>
                    <a:pt x="3267456" y="4618736"/>
                  </a:lnTo>
                  <a:close/>
                </a:path>
              </a:pathLst>
            </a:custGeom>
            <a:blipFill>
              <a:blip r:embed="rId6"/>
              <a:stretch>
                <a:fillRect l="-4" t="0" r="-4" b="0"/>
              </a:stretch>
            </a:blipFill>
          </p:spPr>
        </p:sp>
        <p:sp>
          <p:nvSpPr>
            <p:cNvPr name="Freeform 15" id="15"/>
            <p:cNvSpPr/>
            <p:nvPr/>
          </p:nvSpPr>
          <p:spPr>
            <a:xfrm flipH="false" flipV="false" rot="0">
              <a:off x="144163" y="140959"/>
              <a:ext cx="2993427" cy="4317015"/>
            </a:xfrm>
            <a:custGeom>
              <a:avLst/>
              <a:gdLst/>
              <a:ahLst/>
              <a:cxnLst/>
              <a:rect r="r" b="b" t="t" l="l"/>
              <a:pathLst>
                <a:path h="4317015" w="2993427">
                  <a:moveTo>
                    <a:pt x="2993427" y="12700"/>
                  </a:moveTo>
                  <a:lnTo>
                    <a:pt x="2935892" y="4317015"/>
                  </a:lnTo>
                  <a:lnTo>
                    <a:pt x="0" y="4275547"/>
                  </a:lnTo>
                  <a:lnTo>
                    <a:pt x="0" y="0"/>
                  </a:lnTo>
                  <a:lnTo>
                    <a:pt x="2993427" y="12700"/>
                  </a:lnTo>
                  <a:close/>
                </a:path>
              </a:pathLst>
            </a:custGeom>
            <a:blipFill>
              <a:blip r:embed="rId8"/>
              <a:stretch>
                <a:fillRect l="0" t="-2037" r="0" b="-2037"/>
              </a:stretch>
            </a:blipFill>
          </p:spPr>
        </p:sp>
      </p:grpSp>
      <p:grpSp>
        <p:nvGrpSpPr>
          <p:cNvPr name="Group 16" id="16"/>
          <p:cNvGrpSpPr/>
          <p:nvPr/>
        </p:nvGrpSpPr>
        <p:grpSpPr>
          <a:xfrm rot="0">
            <a:off x="3554138" y="1853851"/>
            <a:ext cx="677751" cy="67775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4713343" y="1609478"/>
            <a:ext cx="5223778" cy="139700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omic Sans"/>
                <a:ea typeface="Comic Sans"/>
                <a:cs typeface="Comic Sans"/>
                <a:sym typeface="Comic Sans"/>
              </a:rPr>
              <a:t>The dataset contains total of about 43 variables and we will choose to drop the unnecessary variables for the analysis to make it simpler</a:t>
            </a:r>
          </a:p>
        </p:txBody>
      </p:sp>
      <p:grpSp>
        <p:nvGrpSpPr>
          <p:cNvPr name="Group 20" id="20"/>
          <p:cNvGrpSpPr/>
          <p:nvPr/>
        </p:nvGrpSpPr>
        <p:grpSpPr>
          <a:xfrm rot="0">
            <a:off x="11375192" y="1853851"/>
            <a:ext cx="677751" cy="67775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12338069" y="1621329"/>
            <a:ext cx="5230591" cy="104457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omic Sans"/>
                <a:ea typeface="Comic Sans"/>
                <a:cs typeface="Comic Sans"/>
                <a:sym typeface="Comic Sans"/>
              </a:rPr>
              <a:t>Replace the missing values with the majority for categorical column and mode value for the numerical column</a:t>
            </a:r>
          </a:p>
        </p:txBody>
      </p:sp>
      <p:sp>
        <p:nvSpPr>
          <p:cNvPr name="TextBox 24" id="24"/>
          <p:cNvSpPr txBox="true"/>
          <p:nvPr/>
        </p:nvSpPr>
        <p:spPr>
          <a:xfrm rot="0">
            <a:off x="3644958" y="2029848"/>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25" id="25"/>
          <p:cNvSpPr txBox="true"/>
          <p:nvPr/>
        </p:nvSpPr>
        <p:spPr>
          <a:xfrm rot="0">
            <a:off x="11466012" y="2029848"/>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26" id="26"/>
          <p:cNvSpPr txBox="true"/>
          <p:nvPr/>
        </p:nvSpPr>
        <p:spPr>
          <a:xfrm rot="0">
            <a:off x="4713343" y="3406528"/>
            <a:ext cx="6690094" cy="3397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omic Sans"/>
                <a:ea typeface="Comic Sans"/>
                <a:cs typeface="Comic Sans"/>
                <a:sym typeface="Comic Sans"/>
              </a:rPr>
              <a:t>Before replacing </a:t>
            </a:r>
          </a:p>
        </p:txBody>
      </p:sp>
      <p:sp>
        <p:nvSpPr>
          <p:cNvPr name="TextBox 27" id="27"/>
          <p:cNvSpPr txBox="true"/>
          <p:nvPr/>
        </p:nvSpPr>
        <p:spPr>
          <a:xfrm rot="0">
            <a:off x="12817163" y="3406528"/>
            <a:ext cx="4272402" cy="3397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omic Sans"/>
                <a:ea typeface="Comic Sans"/>
                <a:cs typeface="Comic Sans"/>
                <a:sym typeface="Comic Sans"/>
              </a:rPr>
              <a:t>After replacing</a:t>
            </a:r>
          </a:p>
        </p:txBody>
      </p:sp>
      <p:sp>
        <p:nvSpPr>
          <p:cNvPr name="Freeform 28" id="28"/>
          <p:cNvSpPr/>
          <p:nvPr/>
        </p:nvSpPr>
        <p:spPr>
          <a:xfrm flipH="false" flipV="false" rot="0">
            <a:off x="4713343" y="3940583"/>
            <a:ext cx="4341406" cy="6119384"/>
          </a:xfrm>
          <a:custGeom>
            <a:avLst/>
            <a:gdLst/>
            <a:ahLst/>
            <a:cxnLst/>
            <a:rect r="r" b="b" t="t" l="l"/>
            <a:pathLst>
              <a:path h="6119384" w="4341406">
                <a:moveTo>
                  <a:pt x="0" y="0"/>
                </a:moveTo>
                <a:lnTo>
                  <a:pt x="4341406" y="0"/>
                </a:lnTo>
                <a:lnTo>
                  <a:pt x="4341406" y="6119384"/>
                </a:lnTo>
                <a:lnTo>
                  <a:pt x="0" y="6119384"/>
                </a:lnTo>
                <a:lnTo>
                  <a:pt x="0" y="0"/>
                </a:lnTo>
                <a:close/>
              </a:path>
            </a:pathLst>
          </a:custGeom>
          <a:blipFill>
            <a:blip r:embed="rId9"/>
            <a:stretch>
              <a:fillRect l="-30354" t="0" r="-38200" b="0"/>
            </a:stretch>
          </a:blipFill>
        </p:spPr>
      </p:sp>
      <p:sp>
        <p:nvSpPr>
          <p:cNvPr name="Freeform 29" id="29"/>
          <p:cNvSpPr/>
          <p:nvPr/>
        </p:nvSpPr>
        <p:spPr>
          <a:xfrm flipH="false" flipV="false" rot="0">
            <a:off x="12817163" y="3940583"/>
            <a:ext cx="4097364" cy="6254371"/>
          </a:xfrm>
          <a:custGeom>
            <a:avLst/>
            <a:gdLst/>
            <a:ahLst/>
            <a:cxnLst/>
            <a:rect r="r" b="b" t="t" l="l"/>
            <a:pathLst>
              <a:path h="6254371" w="4097364">
                <a:moveTo>
                  <a:pt x="0" y="0"/>
                </a:moveTo>
                <a:lnTo>
                  <a:pt x="4097365" y="0"/>
                </a:lnTo>
                <a:lnTo>
                  <a:pt x="4097365" y="6254370"/>
                </a:lnTo>
                <a:lnTo>
                  <a:pt x="0" y="6254370"/>
                </a:lnTo>
                <a:lnTo>
                  <a:pt x="0" y="0"/>
                </a:lnTo>
                <a:close/>
              </a:path>
            </a:pathLst>
          </a:custGeom>
          <a:blipFill>
            <a:blip r:embed="rId10"/>
            <a:stretch>
              <a:fillRect l="-34084" t="0" r="-28715" b="-254"/>
            </a:stretch>
          </a:blipFill>
        </p:spPr>
      </p:sp>
      <p:sp>
        <p:nvSpPr>
          <p:cNvPr name="Freeform 30" id="30"/>
          <p:cNvSpPr/>
          <p:nvPr/>
        </p:nvSpPr>
        <p:spPr>
          <a:xfrm flipH="false" flipV="false" rot="0">
            <a:off x="8596609" y="946594"/>
            <a:ext cx="2681025" cy="164213"/>
          </a:xfrm>
          <a:custGeom>
            <a:avLst/>
            <a:gdLst/>
            <a:ahLst/>
            <a:cxnLst/>
            <a:rect r="r" b="b" t="t" l="l"/>
            <a:pathLst>
              <a:path h="164213" w="2681025">
                <a:moveTo>
                  <a:pt x="0" y="0"/>
                </a:moveTo>
                <a:lnTo>
                  <a:pt x="2681025" y="0"/>
                </a:lnTo>
                <a:lnTo>
                  <a:pt x="2681025" y="164212"/>
                </a:lnTo>
                <a:lnTo>
                  <a:pt x="0" y="1642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8132460" y="420894"/>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736876" y="563045"/>
            <a:ext cx="291824" cy="332305"/>
          </a:xfrm>
          <a:custGeom>
            <a:avLst/>
            <a:gdLst/>
            <a:ahLst/>
            <a:cxnLst/>
            <a:rect r="r" b="b" t="t" l="l"/>
            <a:pathLst>
              <a:path h="332305" w="291824">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5615905" y="2060827"/>
            <a:ext cx="3230540" cy="3227515"/>
            <a:chOff x="0" y="0"/>
            <a:chExt cx="3255264" cy="3252216"/>
          </a:xfrm>
        </p:grpSpPr>
        <p:sp>
          <p:nvSpPr>
            <p:cNvPr name="Freeform 5" id="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6" id="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14290" t="0" r="-11052" b="0"/>
              </a:stretch>
            </a:blipFill>
          </p:spPr>
        </p:sp>
      </p:grpSp>
      <p:grpSp>
        <p:nvGrpSpPr>
          <p:cNvPr name="Group 7" id="7"/>
          <p:cNvGrpSpPr>
            <a:grpSpLocks noChangeAspect="true"/>
          </p:cNvGrpSpPr>
          <p:nvPr/>
        </p:nvGrpSpPr>
        <p:grpSpPr>
          <a:xfrm rot="0">
            <a:off x="1727425" y="2060827"/>
            <a:ext cx="3230540" cy="3227515"/>
            <a:chOff x="0" y="0"/>
            <a:chExt cx="3255264" cy="3252216"/>
          </a:xfrm>
        </p:grpSpPr>
        <p:sp>
          <p:nvSpPr>
            <p:cNvPr name="Freeform 8" id="8"/>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9" id="9"/>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l="-17361" t="0" r="-17361" b="0"/>
              </a:stretch>
            </a:blipFill>
          </p:spPr>
        </p:sp>
      </p:grpSp>
      <p:grpSp>
        <p:nvGrpSpPr>
          <p:cNvPr name="Group 10" id="10"/>
          <p:cNvGrpSpPr>
            <a:grpSpLocks noChangeAspect="true"/>
          </p:cNvGrpSpPr>
          <p:nvPr/>
        </p:nvGrpSpPr>
        <p:grpSpPr>
          <a:xfrm rot="0">
            <a:off x="9503671" y="2151215"/>
            <a:ext cx="3230540" cy="3227515"/>
            <a:chOff x="0" y="0"/>
            <a:chExt cx="3255264" cy="3252216"/>
          </a:xfrm>
        </p:grpSpPr>
        <p:sp>
          <p:nvSpPr>
            <p:cNvPr name="Freeform 11" id="11"/>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2" id="12"/>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14091" t="0" r="-14091" b="0"/>
              </a:stretch>
            </a:blipFill>
          </p:spPr>
        </p:sp>
      </p:grpSp>
      <p:grpSp>
        <p:nvGrpSpPr>
          <p:cNvPr name="Group 13" id="13"/>
          <p:cNvGrpSpPr>
            <a:grpSpLocks noChangeAspect="true"/>
          </p:cNvGrpSpPr>
          <p:nvPr/>
        </p:nvGrpSpPr>
        <p:grpSpPr>
          <a:xfrm rot="0">
            <a:off x="13501037" y="2151215"/>
            <a:ext cx="3230540" cy="3227515"/>
            <a:chOff x="0" y="0"/>
            <a:chExt cx="3255264" cy="3252216"/>
          </a:xfrm>
        </p:grpSpPr>
        <p:sp>
          <p:nvSpPr>
            <p:cNvPr name="Freeform 14" id="1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5"/>
              <a:stretch>
                <a:fillRect l="-15" t="0" r="-15" b="0"/>
              </a:stretch>
            </a:blipFill>
          </p:spPr>
        </p:sp>
        <p:sp>
          <p:nvSpPr>
            <p:cNvPr name="Freeform 15" id="1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17361" t="0" r="-17361" b="0"/>
              </a:stretch>
            </a:blipFill>
          </p:spPr>
        </p:sp>
      </p:grpSp>
      <p:sp>
        <p:nvSpPr>
          <p:cNvPr name="Freeform 16" id="16"/>
          <p:cNvSpPr/>
          <p:nvPr/>
        </p:nvSpPr>
        <p:spPr>
          <a:xfrm flipH="false" flipV="false" rot="0">
            <a:off x="1727425" y="1423480"/>
            <a:ext cx="2681025" cy="164213"/>
          </a:xfrm>
          <a:custGeom>
            <a:avLst/>
            <a:gdLst/>
            <a:ahLst/>
            <a:cxnLst/>
            <a:rect r="r" b="b" t="t" l="l"/>
            <a:pathLst>
              <a:path h="164213" w="2681025">
                <a:moveTo>
                  <a:pt x="0" y="0"/>
                </a:moveTo>
                <a:lnTo>
                  <a:pt x="2681026" y="0"/>
                </a:lnTo>
                <a:lnTo>
                  <a:pt x="2681026" y="164213"/>
                </a:lnTo>
                <a:lnTo>
                  <a:pt x="0" y="1642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974935" y="5635687"/>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DFC2A6"/>
                </a:solidFill>
                <a:latin typeface="Open Sans Bold"/>
                <a:ea typeface="Open Sans Bold"/>
                <a:cs typeface="Open Sans Bold"/>
                <a:sym typeface="Open Sans Bold"/>
              </a:rPr>
              <a:t>Distribution Types</a:t>
            </a:r>
          </a:p>
        </p:txBody>
      </p:sp>
      <p:sp>
        <p:nvSpPr>
          <p:cNvPr name="TextBox 18" id="18"/>
          <p:cNvSpPr txBox="true"/>
          <p:nvPr/>
        </p:nvSpPr>
        <p:spPr>
          <a:xfrm rot="0">
            <a:off x="1817944" y="6156387"/>
            <a:ext cx="3049503" cy="5499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Comic Sans"/>
                <a:ea typeface="Comic Sans"/>
                <a:cs typeface="Comic Sans"/>
                <a:sym typeface="Comic Sans"/>
              </a:rPr>
              <a:t>Arabica data is more in the dataset</a:t>
            </a:r>
          </a:p>
        </p:txBody>
      </p:sp>
      <p:sp>
        <p:nvSpPr>
          <p:cNvPr name="TextBox 19" id="19"/>
          <p:cNvSpPr txBox="true"/>
          <p:nvPr/>
        </p:nvSpPr>
        <p:spPr>
          <a:xfrm rot="0">
            <a:off x="5863415" y="5635687"/>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DFC2A6"/>
                </a:solidFill>
                <a:latin typeface="Open Sans Bold"/>
                <a:ea typeface="Open Sans Bold"/>
                <a:cs typeface="Open Sans Bold"/>
                <a:sym typeface="Open Sans Bold"/>
              </a:rPr>
              <a:t>Aroma </a:t>
            </a:r>
          </a:p>
        </p:txBody>
      </p:sp>
      <p:sp>
        <p:nvSpPr>
          <p:cNvPr name="TextBox 20" id="20"/>
          <p:cNvSpPr txBox="true"/>
          <p:nvPr/>
        </p:nvSpPr>
        <p:spPr>
          <a:xfrm rot="0">
            <a:off x="5351621" y="6175437"/>
            <a:ext cx="3902752" cy="3257550"/>
          </a:xfrm>
          <a:prstGeom prst="rect">
            <a:avLst/>
          </a:prstGeom>
        </p:spPr>
        <p:txBody>
          <a:bodyPr anchor="t" rtlCol="false" tIns="0" lIns="0" bIns="0" rIns="0">
            <a:spAutoFit/>
          </a:bodyPr>
          <a:lstStyle/>
          <a:p>
            <a:pPr algn="l" marL="302261" indent="-151130" lvl="1">
              <a:lnSpc>
                <a:spcPts val="1960"/>
              </a:lnSpc>
              <a:buFont typeface="Arial"/>
              <a:buChar char="•"/>
            </a:pPr>
            <a:r>
              <a:rPr lang="en-US" sz="1400">
                <a:solidFill>
                  <a:srgbClr val="FFFFFF"/>
                </a:solidFill>
                <a:latin typeface="Comic Sans"/>
                <a:ea typeface="Comic Sans"/>
                <a:cs typeface="Comic Sans"/>
                <a:sym typeface="Comic Sans"/>
              </a:rPr>
              <a:t>Most of the data is concentrated between 6 and 9, indicating a strong central tendency in this range.</a:t>
            </a:r>
          </a:p>
          <a:p>
            <a:pPr algn="l">
              <a:lnSpc>
                <a:spcPts val="1960"/>
              </a:lnSpc>
            </a:pPr>
          </a:p>
          <a:p>
            <a:pPr algn="l" marL="302261" indent="-151130" lvl="1">
              <a:lnSpc>
                <a:spcPts val="1960"/>
              </a:lnSpc>
              <a:buFont typeface="Arial"/>
              <a:buChar char="•"/>
            </a:pPr>
            <a:r>
              <a:rPr lang="en-US" sz="1400">
                <a:solidFill>
                  <a:srgbClr val="FFFFFF"/>
                </a:solidFill>
                <a:latin typeface="Comic Sans"/>
                <a:ea typeface="Comic Sans"/>
                <a:cs typeface="Comic Sans"/>
                <a:sym typeface="Comic Sans"/>
              </a:rPr>
              <a:t>The distribution appears to be right-skewed ie higher aroma values are less common.</a:t>
            </a:r>
          </a:p>
          <a:p>
            <a:pPr algn="l">
              <a:lnSpc>
                <a:spcPts val="1960"/>
              </a:lnSpc>
            </a:pPr>
          </a:p>
          <a:p>
            <a:pPr algn="l" marL="302261" indent="-151130" lvl="1">
              <a:lnSpc>
                <a:spcPts val="1960"/>
              </a:lnSpc>
              <a:buFont typeface="Arial"/>
              <a:buChar char="•"/>
            </a:pPr>
            <a:r>
              <a:rPr lang="en-US" sz="1400">
                <a:solidFill>
                  <a:srgbClr val="FFFFFF"/>
                </a:solidFill>
                <a:latin typeface="Comic Sans"/>
                <a:ea typeface="Comic Sans"/>
                <a:cs typeface="Comic Sans"/>
                <a:sym typeface="Comic Sans"/>
              </a:rPr>
              <a:t>The peak, or mode, is near the middle of the range, indicating the most frequent aroma values.</a:t>
            </a:r>
          </a:p>
          <a:p>
            <a:pPr algn="ctr">
              <a:lnSpc>
                <a:spcPts val="2239"/>
              </a:lnSpc>
            </a:pPr>
          </a:p>
          <a:p>
            <a:pPr algn="ctr">
              <a:lnSpc>
                <a:spcPts val="2239"/>
              </a:lnSpc>
            </a:pPr>
          </a:p>
        </p:txBody>
      </p:sp>
      <p:sp>
        <p:nvSpPr>
          <p:cNvPr name="TextBox 21" id="21"/>
          <p:cNvSpPr txBox="true"/>
          <p:nvPr/>
        </p:nvSpPr>
        <p:spPr>
          <a:xfrm rot="0">
            <a:off x="9751461" y="5635687"/>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DFC2A6"/>
                </a:solidFill>
                <a:latin typeface="Open Sans Bold"/>
                <a:ea typeface="Open Sans Bold"/>
                <a:cs typeface="Open Sans Bold"/>
                <a:sym typeface="Open Sans Bold"/>
              </a:rPr>
              <a:t>Sweetness </a:t>
            </a:r>
          </a:p>
        </p:txBody>
      </p:sp>
      <p:sp>
        <p:nvSpPr>
          <p:cNvPr name="TextBox 22" id="22"/>
          <p:cNvSpPr txBox="true"/>
          <p:nvPr/>
        </p:nvSpPr>
        <p:spPr>
          <a:xfrm rot="0">
            <a:off x="9751181" y="6271957"/>
            <a:ext cx="3049503" cy="1323975"/>
          </a:xfrm>
          <a:prstGeom prst="rect">
            <a:avLst/>
          </a:prstGeom>
        </p:spPr>
        <p:txBody>
          <a:bodyPr anchor="t" rtlCol="false" tIns="0" lIns="0" bIns="0" rIns="0">
            <a:spAutoFit/>
          </a:bodyPr>
          <a:lstStyle/>
          <a:p>
            <a:pPr algn="ctr">
              <a:lnSpc>
                <a:spcPts val="2100"/>
              </a:lnSpc>
            </a:pPr>
            <a:r>
              <a:rPr lang="en-US" sz="1500">
                <a:solidFill>
                  <a:srgbClr val="FFFFFF"/>
                </a:solidFill>
                <a:latin typeface="Comic Sans"/>
                <a:ea typeface="Comic Sans"/>
                <a:cs typeface="Comic Sans"/>
                <a:sym typeface="Comic Sans"/>
              </a:rPr>
              <a:t>There is a significant spike at the maximum value of around 10, indicating that most of the data points have high sweetness.</a:t>
            </a:r>
          </a:p>
          <a:p>
            <a:pPr algn="ctr">
              <a:lnSpc>
                <a:spcPts val="2100"/>
              </a:lnSpc>
              <a:spcBef>
                <a:spcPct val="0"/>
              </a:spcBef>
            </a:pPr>
          </a:p>
        </p:txBody>
      </p:sp>
      <p:sp>
        <p:nvSpPr>
          <p:cNvPr name="TextBox 23" id="23"/>
          <p:cNvSpPr txBox="true"/>
          <p:nvPr/>
        </p:nvSpPr>
        <p:spPr>
          <a:xfrm rot="0">
            <a:off x="13658029" y="5635687"/>
            <a:ext cx="2735520"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BF6F2"/>
                </a:solidFill>
                <a:latin typeface="Open Sans Bold"/>
                <a:ea typeface="Open Sans Bold"/>
                <a:cs typeface="Open Sans Bold"/>
                <a:sym typeface="Open Sans Bold"/>
              </a:rPr>
              <a:t>Acidity</a:t>
            </a:r>
          </a:p>
        </p:txBody>
      </p:sp>
      <p:sp>
        <p:nvSpPr>
          <p:cNvPr name="TextBox 24" id="24"/>
          <p:cNvSpPr txBox="true"/>
          <p:nvPr/>
        </p:nvSpPr>
        <p:spPr>
          <a:xfrm rot="0">
            <a:off x="13501037" y="6421817"/>
            <a:ext cx="3049503" cy="1323975"/>
          </a:xfrm>
          <a:prstGeom prst="rect">
            <a:avLst/>
          </a:prstGeom>
        </p:spPr>
        <p:txBody>
          <a:bodyPr anchor="t" rtlCol="false" tIns="0" lIns="0" bIns="0" rIns="0">
            <a:spAutoFit/>
          </a:bodyPr>
          <a:lstStyle/>
          <a:p>
            <a:pPr algn="ctr">
              <a:lnSpc>
                <a:spcPts val="2100"/>
              </a:lnSpc>
            </a:pPr>
            <a:r>
              <a:rPr lang="en-US" sz="1500">
                <a:solidFill>
                  <a:srgbClr val="FFFFFF"/>
                </a:solidFill>
                <a:latin typeface="Comic Sans"/>
                <a:ea typeface="Comic Sans"/>
                <a:cs typeface="Comic Sans"/>
                <a:sym typeface="Comic Sans"/>
              </a:rPr>
              <a:t>Most of the data is concentrated between 7 and 8,  indicating a strong central tendency in this range.</a:t>
            </a:r>
          </a:p>
          <a:p>
            <a:pPr algn="ctr">
              <a:lnSpc>
                <a:spcPts val="2100"/>
              </a:lnSpc>
              <a:spcBef>
                <a:spcPct val="0"/>
              </a:spcBef>
            </a:pPr>
          </a:p>
        </p:txBody>
      </p:sp>
      <p:sp>
        <p:nvSpPr>
          <p:cNvPr name="TextBox 25" id="25"/>
          <p:cNvSpPr txBox="true"/>
          <p:nvPr/>
        </p:nvSpPr>
        <p:spPr>
          <a:xfrm rot="0">
            <a:off x="397797" y="65623"/>
            <a:ext cx="7829620" cy="1193800"/>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Magnolia Script"/>
                <a:ea typeface="Magnolia Script"/>
                <a:cs typeface="Magnolia Script"/>
                <a:sym typeface="Magnolia Script"/>
              </a:rPr>
              <a:t>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DAGY3XWYZHc</dc:identifier>
  <dcterms:modified xsi:type="dcterms:W3CDTF">2011-08-01T06:04:30Z</dcterms:modified>
  <cp:revision>1</cp:revision>
  <dc:title>Copy of Coffee Quality Analysis</dc:title>
</cp:coreProperties>
</file>